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2" r:id="rId1"/>
  </p:sldMasterIdLst>
  <p:notesMasterIdLst>
    <p:notesMasterId r:id="rId27"/>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7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9808" autoAdjust="0"/>
    <p:restoredTop sz="94660" autoAdjust="0"/>
  </p:normalViewPr>
  <p:slideViewPr>
    <p:cSldViewPr>
      <p:cViewPr varScale="1">
        <p:scale>
          <a:sx n="74" d="100"/>
          <a:sy n="74" d="100"/>
        </p:scale>
        <p:origin x="-1704" y="-90"/>
      </p:cViewPr>
      <p:guideLst>
        <p:guide orient="horz" pos="2160"/>
        <p:guide pos="2880"/>
      </p:guideLst>
    </p:cSldViewPr>
  </p:slideViewPr>
  <p:outlineViewPr>
    <p:cViewPr>
      <p:scale>
        <a:sx n="33" d="100"/>
        <a:sy n="33" d="100"/>
      </p:scale>
      <p:origin x="0" y="41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394901-9C56-4F87-AFD6-84DF7030B7F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66B8177-31B1-40E6-97E0-B4F48119BCC9}">
      <dgm:prSet phldrT="[Text]"/>
      <dgm:spPr/>
      <dgm:t>
        <a:bodyPr/>
        <a:lstStyle/>
        <a:p>
          <a:r>
            <a:rPr lang="en-US" dirty="0" smtClean="0">
              <a:latin typeface="Times New Roman" panose="02020603050405020304" pitchFamily="18" charset="0"/>
              <a:cs typeface="Times New Roman" panose="02020603050405020304" pitchFamily="18" charset="0"/>
            </a:rPr>
            <a:t>Claim for Loss of Stock</a:t>
          </a:r>
          <a:endParaRPr lang="en-US" dirty="0">
            <a:latin typeface="Times New Roman" panose="02020603050405020304" pitchFamily="18" charset="0"/>
            <a:cs typeface="Times New Roman" panose="02020603050405020304" pitchFamily="18" charset="0"/>
          </a:endParaRPr>
        </a:p>
      </dgm:t>
    </dgm:pt>
    <dgm:pt modelId="{434A0EF9-1E4F-47F5-81FF-8D3749CAAE17}" type="parTrans" cxnId="{F89ED4DC-E2D4-4FE2-8C98-3EE6D5DC16C9}">
      <dgm:prSet/>
      <dgm:spPr/>
      <dgm:t>
        <a:bodyPr/>
        <a:lstStyle/>
        <a:p>
          <a:endParaRPr lang="en-US"/>
        </a:p>
      </dgm:t>
    </dgm:pt>
    <dgm:pt modelId="{2F450454-E37F-4C98-99DA-3E3770D9DAB1}" type="sibTrans" cxnId="{F89ED4DC-E2D4-4FE2-8C98-3EE6D5DC16C9}">
      <dgm:prSet/>
      <dgm:spPr/>
      <dgm:t>
        <a:bodyPr/>
        <a:lstStyle/>
        <a:p>
          <a:endParaRPr lang="en-US"/>
        </a:p>
      </dgm:t>
    </dgm:pt>
    <dgm:pt modelId="{64CB1F4D-08EC-4F5C-A063-0AD31D93CEC3}">
      <dgm:prSet phldrT="[Text]"/>
      <dgm:spPr/>
      <dgm:t>
        <a:bodyPr/>
        <a:lstStyle/>
        <a:p>
          <a:r>
            <a:rPr lang="en-US" dirty="0" smtClean="0">
              <a:latin typeface="Times New Roman" panose="02020603050405020304" pitchFamily="18" charset="0"/>
              <a:cs typeface="Times New Roman" panose="02020603050405020304" pitchFamily="18" charset="0"/>
            </a:rPr>
            <a:t>Claim for Loss of Fixed Asset</a:t>
          </a:r>
          <a:endParaRPr lang="en-US" dirty="0">
            <a:latin typeface="Times New Roman" panose="02020603050405020304" pitchFamily="18" charset="0"/>
            <a:cs typeface="Times New Roman" panose="02020603050405020304" pitchFamily="18" charset="0"/>
          </a:endParaRPr>
        </a:p>
      </dgm:t>
    </dgm:pt>
    <dgm:pt modelId="{62D7A7A9-91A6-4AB7-AD0E-5C49D89FA655}" type="sibTrans" cxnId="{E5F46F2D-7F74-4DFC-81E3-BFE2D04916D0}">
      <dgm:prSet/>
      <dgm:spPr/>
      <dgm:t>
        <a:bodyPr/>
        <a:lstStyle/>
        <a:p>
          <a:endParaRPr lang="en-US"/>
        </a:p>
      </dgm:t>
    </dgm:pt>
    <dgm:pt modelId="{B3505F26-B670-46E3-A418-A84350DEB4A1}" type="parTrans" cxnId="{E5F46F2D-7F74-4DFC-81E3-BFE2D04916D0}">
      <dgm:prSet/>
      <dgm:spPr/>
      <dgm:t>
        <a:bodyPr/>
        <a:lstStyle/>
        <a:p>
          <a:endParaRPr lang="en-US"/>
        </a:p>
      </dgm:t>
    </dgm:pt>
    <dgm:pt modelId="{79C01060-E39E-4389-A199-3D7CF2EDAA21}">
      <dgm:prSet/>
      <dgm:spPr/>
      <dgm:t>
        <a:bodyPr/>
        <a:lstStyle/>
        <a:p>
          <a:r>
            <a:rPr lang="en-US" smtClean="0">
              <a:latin typeface="Times New Roman" panose="02020603050405020304" pitchFamily="18" charset="0"/>
              <a:cs typeface="Times New Roman" panose="02020603050405020304" pitchFamily="18" charset="0"/>
            </a:rPr>
            <a:t>Claim for Loss of Profit</a:t>
          </a:r>
          <a:endParaRPr lang="en-US"/>
        </a:p>
      </dgm:t>
    </dgm:pt>
    <dgm:pt modelId="{BCC14EEF-24C3-4D79-87C6-8B9E42A5DA1C}" type="parTrans" cxnId="{44904A71-28A1-489A-B25B-21A663BC979E}">
      <dgm:prSet/>
      <dgm:spPr/>
      <dgm:t>
        <a:bodyPr/>
        <a:lstStyle/>
        <a:p>
          <a:endParaRPr lang="en-US"/>
        </a:p>
      </dgm:t>
    </dgm:pt>
    <dgm:pt modelId="{19419777-690F-44EF-82A8-08FDC4811B58}" type="sibTrans" cxnId="{44904A71-28A1-489A-B25B-21A663BC979E}">
      <dgm:prSet/>
      <dgm:spPr/>
      <dgm:t>
        <a:bodyPr/>
        <a:lstStyle/>
        <a:p>
          <a:endParaRPr lang="en-US"/>
        </a:p>
      </dgm:t>
    </dgm:pt>
    <dgm:pt modelId="{A2559376-7485-4F73-80E8-97CE968291D6}" type="pres">
      <dgm:prSet presAssocID="{36394901-9C56-4F87-AFD6-84DF7030B7F6}" presName="linear" presStyleCnt="0">
        <dgm:presLayoutVars>
          <dgm:dir/>
          <dgm:animLvl val="lvl"/>
          <dgm:resizeHandles val="exact"/>
        </dgm:presLayoutVars>
      </dgm:prSet>
      <dgm:spPr/>
      <dgm:t>
        <a:bodyPr/>
        <a:lstStyle/>
        <a:p>
          <a:endParaRPr lang="en-US"/>
        </a:p>
      </dgm:t>
    </dgm:pt>
    <dgm:pt modelId="{FC95C13C-C6E1-4C65-8311-18116D749E1A}" type="pres">
      <dgm:prSet presAssocID="{64CB1F4D-08EC-4F5C-A063-0AD31D93CEC3}" presName="parentLin" presStyleCnt="0"/>
      <dgm:spPr/>
    </dgm:pt>
    <dgm:pt modelId="{A2363626-0BF5-4A35-B11A-5CD780E86B21}" type="pres">
      <dgm:prSet presAssocID="{64CB1F4D-08EC-4F5C-A063-0AD31D93CEC3}" presName="parentLeftMargin" presStyleLbl="node1" presStyleIdx="0" presStyleCnt="3"/>
      <dgm:spPr/>
      <dgm:t>
        <a:bodyPr/>
        <a:lstStyle/>
        <a:p>
          <a:endParaRPr lang="en-US"/>
        </a:p>
      </dgm:t>
    </dgm:pt>
    <dgm:pt modelId="{6B435D74-8FAF-45D5-95BA-B9B1B1ED9C8A}" type="pres">
      <dgm:prSet presAssocID="{64CB1F4D-08EC-4F5C-A063-0AD31D93CEC3}" presName="parentText" presStyleLbl="node1" presStyleIdx="0" presStyleCnt="3" custScaleX="118519">
        <dgm:presLayoutVars>
          <dgm:chMax val="0"/>
          <dgm:bulletEnabled val="1"/>
        </dgm:presLayoutVars>
      </dgm:prSet>
      <dgm:spPr/>
      <dgm:t>
        <a:bodyPr/>
        <a:lstStyle/>
        <a:p>
          <a:endParaRPr lang="en-US"/>
        </a:p>
      </dgm:t>
    </dgm:pt>
    <dgm:pt modelId="{C06884CE-CCF4-4708-AB9D-2E781951BEF8}" type="pres">
      <dgm:prSet presAssocID="{64CB1F4D-08EC-4F5C-A063-0AD31D93CEC3}" presName="negativeSpace" presStyleCnt="0"/>
      <dgm:spPr/>
    </dgm:pt>
    <dgm:pt modelId="{EC4D97DD-C265-4956-9D7A-D4A217C7E7AB}" type="pres">
      <dgm:prSet presAssocID="{64CB1F4D-08EC-4F5C-A063-0AD31D93CEC3}" presName="childText" presStyleLbl="conFgAcc1" presStyleIdx="0" presStyleCnt="3">
        <dgm:presLayoutVars>
          <dgm:bulletEnabled val="1"/>
        </dgm:presLayoutVars>
      </dgm:prSet>
      <dgm:spPr/>
    </dgm:pt>
    <dgm:pt modelId="{35CA6120-1D53-4D27-A42D-4319FF450760}" type="pres">
      <dgm:prSet presAssocID="{62D7A7A9-91A6-4AB7-AD0E-5C49D89FA655}" presName="spaceBetweenRectangles" presStyleCnt="0"/>
      <dgm:spPr/>
    </dgm:pt>
    <dgm:pt modelId="{7A185A98-3281-46DA-B131-CFC5B428D7D2}" type="pres">
      <dgm:prSet presAssocID="{C66B8177-31B1-40E6-97E0-B4F48119BCC9}" presName="parentLin" presStyleCnt="0"/>
      <dgm:spPr/>
    </dgm:pt>
    <dgm:pt modelId="{209C7ADE-3D00-44B1-91A5-0D20F2AA4C2D}" type="pres">
      <dgm:prSet presAssocID="{C66B8177-31B1-40E6-97E0-B4F48119BCC9}" presName="parentLeftMargin" presStyleLbl="node1" presStyleIdx="0" presStyleCnt="3"/>
      <dgm:spPr/>
      <dgm:t>
        <a:bodyPr/>
        <a:lstStyle/>
        <a:p>
          <a:endParaRPr lang="en-US"/>
        </a:p>
      </dgm:t>
    </dgm:pt>
    <dgm:pt modelId="{AA163031-1D59-48D5-B0F4-3A76A1A0A859}" type="pres">
      <dgm:prSet presAssocID="{C66B8177-31B1-40E6-97E0-B4F48119BCC9}" presName="parentText" presStyleLbl="node1" presStyleIdx="1" presStyleCnt="3" custScaleX="118519">
        <dgm:presLayoutVars>
          <dgm:chMax val="0"/>
          <dgm:bulletEnabled val="1"/>
        </dgm:presLayoutVars>
      </dgm:prSet>
      <dgm:spPr/>
      <dgm:t>
        <a:bodyPr/>
        <a:lstStyle/>
        <a:p>
          <a:endParaRPr lang="en-US"/>
        </a:p>
      </dgm:t>
    </dgm:pt>
    <dgm:pt modelId="{8ECCC51E-B09F-4803-8A2D-8C3823251602}" type="pres">
      <dgm:prSet presAssocID="{C66B8177-31B1-40E6-97E0-B4F48119BCC9}" presName="negativeSpace" presStyleCnt="0"/>
      <dgm:spPr/>
    </dgm:pt>
    <dgm:pt modelId="{7C9CE337-8B81-4CFD-9F5D-17586FE65231}" type="pres">
      <dgm:prSet presAssocID="{C66B8177-31B1-40E6-97E0-B4F48119BCC9}" presName="childText" presStyleLbl="conFgAcc1" presStyleIdx="1" presStyleCnt="3">
        <dgm:presLayoutVars>
          <dgm:bulletEnabled val="1"/>
        </dgm:presLayoutVars>
      </dgm:prSet>
      <dgm:spPr/>
    </dgm:pt>
    <dgm:pt modelId="{EF6C654E-545B-420E-94C9-7269DA64FABE}" type="pres">
      <dgm:prSet presAssocID="{2F450454-E37F-4C98-99DA-3E3770D9DAB1}" presName="spaceBetweenRectangles" presStyleCnt="0"/>
      <dgm:spPr/>
    </dgm:pt>
    <dgm:pt modelId="{728B2FB5-966F-4DB7-8462-EDA7079E8CA6}" type="pres">
      <dgm:prSet presAssocID="{79C01060-E39E-4389-A199-3D7CF2EDAA21}" presName="parentLin" presStyleCnt="0"/>
      <dgm:spPr/>
    </dgm:pt>
    <dgm:pt modelId="{235CAF83-41B1-4037-9662-6A15FEACF06F}" type="pres">
      <dgm:prSet presAssocID="{79C01060-E39E-4389-A199-3D7CF2EDAA21}" presName="parentLeftMargin" presStyleLbl="node1" presStyleIdx="1" presStyleCnt="3"/>
      <dgm:spPr/>
      <dgm:t>
        <a:bodyPr/>
        <a:lstStyle/>
        <a:p>
          <a:endParaRPr lang="en-US"/>
        </a:p>
      </dgm:t>
    </dgm:pt>
    <dgm:pt modelId="{2E5A9781-1EA7-46FB-A8B3-8AF3CF96F74A}" type="pres">
      <dgm:prSet presAssocID="{79C01060-E39E-4389-A199-3D7CF2EDAA21}" presName="parentText" presStyleLbl="node1" presStyleIdx="2" presStyleCnt="3" custScaleX="118519">
        <dgm:presLayoutVars>
          <dgm:chMax val="0"/>
          <dgm:bulletEnabled val="1"/>
        </dgm:presLayoutVars>
      </dgm:prSet>
      <dgm:spPr/>
      <dgm:t>
        <a:bodyPr/>
        <a:lstStyle/>
        <a:p>
          <a:endParaRPr lang="en-US"/>
        </a:p>
      </dgm:t>
    </dgm:pt>
    <dgm:pt modelId="{AAF79238-B5D8-4A93-9A5A-ACD978DF8FE8}" type="pres">
      <dgm:prSet presAssocID="{79C01060-E39E-4389-A199-3D7CF2EDAA21}" presName="negativeSpace" presStyleCnt="0"/>
      <dgm:spPr/>
    </dgm:pt>
    <dgm:pt modelId="{FB74E4CC-A5DB-484F-953D-2ED52E33372D}" type="pres">
      <dgm:prSet presAssocID="{79C01060-E39E-4389-A199-3D7CF2EDAA21}" presName="childText" presStyleLbl="conFgAcc1" presStyleIdx="2" presStyleCnt="3">
        <dgm:presLayoutVars>
          <dgm:bulletEnabled val="1"/>
        </dgm:presLayoutVars>
      </dgm:prSet>
      <dgm:spPr/>
    </dgm:pt>
  </dgm:ptLst>
  <dgm:cxnLst>
    <dgm:cxn modelId="{970DC334-4237-492D-BC11-4C7BC87DFBC3}" type="presOf" srcId="{79C01060-E39E-4389-A199-3D7CF2EDAA21}" destId="{235CAF83-41B1-4037-9662-6A15FEACF06F}" srcOrd="0" destOrd="0" presId="urn:microsoft.com/office/officeart/2005/8/layout/list1"/>
    <dgm:cxn modelId="{8F961021-2231-400C-96A8-B8B4BF011181}" type="presOf" srcId="{C66B8177-31B1-40E6-97E0-B4F48119BCC9}" destId="{209C7ADE-3D00-44B1-91A5-0D20F2AA4C2D}" srcOrd="0" destOrd="0" presId="urn:microsoft.com/office/officeart/2005/8/layout/list1"/>
    <dgm:cxn modelId="{252841A2-E8A5-4B40-9FF7-2B63DEC65CD3}" type="presOf" srcId="{64CB1F4D-08EC-4F5C-A063-0AD31D93CEC3}" destId="{6B435D74-8FAF-45D5-95BA-B9B1B1ED9C8A}" srcOrd="1" destOrd="0" presId="urn:microsoft.com/office/officeart/2005/8/layout/list1"/>
    <dgm:cxn modelId="{7E774406-4EF3-4CAA-96EA-4F20C3D7BA2D}" type="presOf" srcId="{C66B8177-31B1-40E6-97E0-B4F48119BCC9}" destId="{AA163031-1D59-48D5-B0F4-3A76A1A0A859}" srcOrd="1" destOrd="0" presId="urn:microsoft.com/office/officeart/2005/8/layout/list1"/>
    <dgm:cxn modelId="{339B7E72-2026-4C7E-B4D2-F593E4519244}" type="presOf" srcId="{64CB1F4D-08EC-4F5C-A063-0AD31D93CEC3}" destId="{A2363626-0BF5-4A35-B11A-5CD780E86B21}" srcOrd="0" destOrd="0" presId="urn:microsoft.com/office/officeart/2005/8/layout/list1"/>
    <dgm:cxn modelId="{2FB6B27A-738B-4D48-92DA-28DB54F6611D}" type="presOf" srcId="{79C01060-E39E-4389-A199-3D7CF2EDAA21}" destId="{2E5A9781-1EA7-46FB-A8B3-8AF3CF96F74A}" srcOrd="1" destOrd="0" presId="urn:microsoft.com/office/officeart/2005/8/layout/list1"/>
    <dgm:cxn modelId="{F89ED4DC-E2D4-4FE2-8C98-3EE6D5DC16C9}" srcId="{36394901-9C56-4F87-AFD6-84DF7030B7F6}" destId="{C66B8177-31B1-40E6-97E0-B4F48119BCC9}" srcOrd="1" destOrd="0" parTransId="{434A0EF9-1E4F-47F5-81FF-8D3749CAAE17}" sibTransId="{2F450454-E37F-4C98-99DA-3E3770D9DAB1}"/>
    <dgm:cxn modelId="{F257C8DE-C9E2-4780-B854-76A51E65E264}" type="presOf" srcId="{36394901-9C56-4F87-AFD6-84DF7030B7F6}" destId="{A2559376-7485-4F73-80E8-97CE968291D6}" srcOrd="0" destOrd="0" presId="urn:microsoft.com/office/officeart/2005/8/layout/list1"/>
    <dgm:cxn modelId="{44904A71-28A1-489A-B25B-21A663BC979E}" srcId="{36394901-9C56-4F87-AFD6-84DF7030B7F6}" destId="{79C01060-E39E-4389-A199-3D7CF2EDAA21}" srcOrd="2" destOrd="0" parTransId="{BCC14EEF-24C3-4D79-87C6-8B9E42A5DA1C}" sibTransId="{19419777-690F-44EF-82A8-08FDC4811B58}"/>
    <dgm:cxn modelId="{E5F46F2D-7F74-4DFC-81E3-BFE2D04916D0}" srcId="{36394901-9C56-4F87-AFD6-84DF7030B7F6}" destId="{64CB1F4D-08EC-4F5C-A063-0AD31D93CEC3}" srcOrd="0" destOrd="0" parTransId="{B3505F26-B670-46E3-A418-A84350DEB4A1}" sibTransId="{62D7A7A9-91A6-4AB7-AD0E-5C49D89FA655}"/>
    <dgm:cxn modelId="{7BD9005B-5708-4E4D-BC76-C52E6DA236C3}" type="presParOf" srcId="{A2559376-7485-4F73-80E8-97CE968291D6}" destId="{FC95C13C-C6E1-4C65-8311-18116D749E1A}" srcOrd="0" destOrd="0" presId="urn:microsoft.com/office/officeart/2005/8/layout/list1"/>
    <dgm:cxn modelId="{FE9D9443-E02B-4A74-B5B5-DE16E576FAE2}" type="presParOf" srcId="{FC95C13C-C6E1-4C65-8311-18116D749E1A}" destId="{A2363626-0BF5-4A35-B11A-5CD780E86B21}" srcOrd="0" destOrd="0" presId="urn:microsoft.com/office/officeart/2005/8/layout/list1"/>
    <dgm:cxn modelId="{DAFF9909-3502-4114-8BCA-1ED666E8594B}" type="presParOf" srcId="{FC95C13C-C6E1-4C65-8311-18116D749E1A}" destId="{6B435D74-8FAF-45D5-95BA-B9B1B1ED9C8A}" srcOrd="1" destOrd="0" presId="urn:microsoft.com/office/officeart/2005/8/layout/list1"/>
    <dgm:cxn modelId="{FA0A4EE4-C9CA-4870-B31D-3F1BCCCAEF56}" type="presParOf" srcId="{A2559376-7485-4F73-80E8-97CE968291D6}" destId="{C06884CE-CCF4-4708-AB9D-2E781951BEF8}" srcOrd="1" destOrd="0" presId="urn:microsoft.com/office/officeart/2005/8/layout/list1"/>
    <dgm:cxn modelId="{69F2FBE0-38F6-423B-BD13-EBF356BA1238}" type="presParOf" srcId="{A2559376-7485-4F73-80E8-97CE968291D6}" destId="{EC4D97DD-C265-4956-9D7A-D4A217C7E7AB}" srcOrd="2" destOrd="0" presId="urn:microsoft.com/office/officeart/2005/8/layout/list1"/>
    <dgm:cxn modelId="{6DB038F7-B926-46C7-B2BB-BE3F8937971C}" type="presParOf" srcId="{A2559376-7485-4F73-80E8-97CE968291D6}" destId="{35CA6120-1D53-4D27-A42D-4319FF450760}" srcOrd="3" destOrd="0" presId="urn:microsoft.com/office/officeart/2005/8/layout/list1"/>
    <dgm:cxn modelId="{B19AE212-6B7E-4E68-9A09-C11EB144F3CA}" type="presParOf" srcId="{A2559376-7485-4F73-80E8-97CE968291D6}" destId="{7A185A98-3281-46DA-B131-CFC5B428D7D2}" srcOrd="4" destOrd="0" presId="urn:microsoft.com/office/officeart/2005/8/layout/list1"/>
    <dgm:cxn modelId="{E5D2E912-DA92-47F1-930B-E7971D544E2F}" type="presParOf" srcId="{7A185A98-3281-46DA-B131-CFC5B428D7D2}" destId="{209C7ADE-3D00-44B1-91A5-0D20F2AA4C2D}" srcOrd="0" destOrd="0" presId="urn:microsoft.com/office/officeart/2005/8/layout/list1"/>
    <dgm:cxn modelId="{290D5AB6-7E0D-466B-812A-30DCB19D2867}" type="presParOf" srcId="{7A185A98-3281-46DA-B131-CFC5B428D7D2}" destId="{AA163031-1D59-48D5-B0F4-3A76A1A0A859}" srcOrd="1" destOrd="0" presId="urn:microsoft.com/office/officeart/2005/8/layout/list1"/>
    <dgm:cxn modelId="{AEBFC94F-C19A-4186-AB26-7F7FF7A5B64B}" type="presParOf" srcId="{A2559376-7485-4F73-80E8-97CE968291D6}" destId="{8ECCC51E-B09F-4803-8A2D-8C3823251602}" srcOrd="5" destOrd="0" presId="urn:microsoft.com/office/officeart/2005/8/layout/list1"/>
    <dgm:cxn modelId="{170F75B5-A0E8-4BF4-B678-5BCF0B606C87}" type="presParOf" srcId="{A2559376-7485-4F73-80E8-97CE968291D6}" destId="{7C9CE337-8B81-4CFD-9F5D-17586FE65231}" srcOrd="6" destOrd="0" presId="urn:microsoft.com/office/officeart/2005/8/layout/list1"/>
    <dgm:cxn modelId="{88626AA0-C282-4C71-AC88-7F3ACB127D4E}" type="presParOf" srcId="{A2559376-7485-4F73-80E8-97CE968291D6}" destId="{EF6C654E-545B-420E-94C9-7269DA64FABE}" srcOrd="7" destOrd="0" presId="urn:microsoft.com/office/officeart/2005/8/layout/list1"/>
    <dgm:cxn modelId="{C62EB32B-7070-4C53-B67D-1D90CFC82AFF}" type="presParOf" srcId="{A2559376-7485-4F73-80E8-97CE968291D6}" destId="{728B2FB5-966F-4DB7-8462-EDA7079E8CA6}" srcOrd="8" destOrd="0" presId="urn:microsoft.com/office/officeart/2005/8/layout/list1"/>
    <dgm:cxn modelId="{9B6F94AE-A43E-461E-A70D-118D8BDD04E9}" type="presParOf" srcId="{728B2FB5-966F-4DB7-8462-EDA7079E8CA6}" destId="{235CAF83-41B1-4037-9662-6A15FEACF06F}" srcOrd="0" destOrd="0" presId="urn:microsoft.com/office/officeart/2005/8/layout/list1"/>
    <dgm:cxn modelId="{9B66759D-443A-44A3-824A-D7405644B0C6}" type="presParOf" srcId="{728B2FB5-966F-4DB7-8462-EDA7079E8CA6}" destId="{2E5A9781-1EA7-46FB-A8B3-8AF3CF96F74A}" srcOrd="1" destOrd="0" presId="urn:microsoft.com/office/officeart/2005/8/layout/list1"/>
    <dgm:cxn modelId="{814626A5-A366-43CA-BA87-34D0486D29A4}" type="presParOf" srcId="{A2559376-7485-4F73-80E8-97CE968291D6}" destId="{AAF79238-B5D8-4A93-9A5A-ACD978DF8FE8}" srcOrd="9" destOrd="0" presId="urn:microsoft.com/office/officeart/2005/8/layout/list1"/>
    <dgm:cxn modelId="{B1338C5F-638C-4D83-A949-E1A345074016}" type="presParOf" srcId="{A2559376-7485-4F73-80E8-97CE968291D6}" destId="{FB74E4CC-A5DB-484F-953D-2ED52E33372D}"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4D97DD-C265-4956-9D7A-D4A217C7E7AB}">
      <dsp:nvSpPr>
        <dsp:cNvPr id="0" name=""/>
        <dsp:cNvSpPr/>
      </dsp:nvSpPr>
      <dsp:spPr>
        <a:xfrm>
          <a:off x="0" y="579419"/>
          <a:ext cx="7499350" cy="90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435D74-8FAF-45D5-95BA-B9B1B1ED9C8A}">
      <dsp:nvSpPr>
        <dsp:cNvPr id="0" name=""/>
        <dsp:cNvSpPr/>
      </dsp:nvSpPr>
      <dsp:spPr>
        <a:xfrm>
          <a:off x="374967" y="48059"/>
          <a:ext cx="6221708" cy="1062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420" tIns="0" rIns="198420" bIns="0" numCol="1" spcCol="1270" anchor="ctr" anchorCtr="0">
          <a:noAutofit/>
        </a:bodyPr>
        <a:lstStyle/>
        <a:p>
          <a:pPr lvl="0" algn="l" defTabSz="1600200">
            <a:lnSpc>
              <a:spcPct val="90000"/>
            </a:lnSpc>
            <a:spcBef>
              <a:spcPct val="0"/>
            </a:spcBef>
            <a:spcAft>
              <a:spcPct val="35000"/>
            </a:spcAft>
          </a:pPr>
          <a:r>
            <a:rPr lang="en-US" sz="3600" kern="1200" dirty="0" smtClean="0">
              <a:latin typeface="Times New Roman" panose="02020603050405020304" pitchFamily="18" charset="0"/>
              <a:cs typeface="Times New Roman" panose="02020603050405020304" pitchFamily="18" charset="0"/>
            </a:rPr>
            <a:t>Claim for Loss of Fixed Asset</a:t>
          </a:r>
          <a:endParaRPr lang="en-US" sz="3600" kern="1200" dirty="0">
            <a:latin typeface="Times New Roman" panose="02020603050405020304" pitchFamily="18" charset="0"/>
            <a:cs typeface="Times New Roman" panose="02020603050405020304" pitchFamily="18" charset="0"/>
          </a:endParaRPr>
        </a:p>
      </dsp:txBody>
      <dsp:txXfrm>
        <a:off x="426845" y="99937"/>
        <a:ext cx="6117952" cy="958964"/>
      </dsp:txXfrm>
    </dsp:sp>
    <dsp:sp modelId="{7C9CE337-8B81-4CFD-9F5D-17586FE65231}">
      <dsp:nvSpPr>
        <dsp:cNvPr id="0" name=""/>
        <dsp:cNvSpPr/>
      </dsp:nvSpPr>
      <dsp:spPr>
        <a:xfrm>
          <a:off x="0" y="2212380"/>
          <a:ext cx="7499350" cy="90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163031-1D59-48D5-B0F4-3A76A1A0A859}">
      <dsp:nvSpPr>
        <dsp:cNvPr id="0" name=""/>
        <dsp:cNvSpPr/>
      </dsp:nvSpPr>
      <dsp:spPr>
        <a:xfrm>
          <a:off x="374967" y="1681020"/>
          <a:ext cx="6221708" cy="1062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420" tIns="0" rIns="198420" bIns="0" numCol="1" spcCol="1270" anchor="ctr" anchorCtr="0">
          <a:noAutofit/>
        </a:bodyPr>
        <a:lstStyle/>
        <a:p>
          <a:pPr lvl="0" algn="l" defTabSz="1600200">
            <a:lnSpc>
              <a:spcPct val="90000"/>
            </a:lnSpc>
            <a:spcBef>
              <a:spcPct val="0"/>
            </a:spcBef>
            <a:spcAft>
              <a:spcPct val="35000"/>
            </a:spcAft>
          </a:pPr>
          <a:r>
            <a:rPr lang="en-US" sz="3600" kern="1200" dirty="0" smtClean="0">
              <a:latin typeface="Times New Roman" panose="02020603050405020304" pitchFamily="18" charset="0"/>
              <a:cs typeface="Times New Roman" panose="02020603050405020304" pitchFamily="18" charset="0"/>
            </a:rPr>
            <a:t>Claim for Loss of Stock</a:t>
          </a:r>
          <a:endParaRPr lang="en-US" sz="3600" kern="1200" dirty="0">
            <a:latin typeface="Times New Roman" panose="02020603050405020304" pitchFamily="18" charset="0"/>
            <a:cs typeface="Times New Roman" panose="02020603050405020304" pitchFamily="18" charset="0"/>
          </a:endParaRPr>
        </a:p>
      </dsp:txBody>
      <dsp:txXfrm>
        <a:off x="426845" y="1732898"/>
        <a:ext cx="6117952" cy="958964"/>
      </dsp:txXfrm>
    </dsp:sp>
    <dsp:sp modelId="{FB74E4CC-A5DB-484F-953D-2ED52E33372D}">
      <dsp:nvSpPr>
        <dsp:cNvPr id="0" name=""/>
        <dsp:cNvSpPr/>
      </dsp:nvSpPr>
      <dsp:spPr>
        <a:xfrm>
          <a:off x="0" y="3845340"/>
          <a:ext cx="7499350" cy="90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5A9781-1EA7-46FB-A8B3-8AF3CF96F74A}">
      <dsp:nvSpPr>
        <dsp:cNvPr id="0" name=""/>
        <dsp:cNvSpPr/>
      </dsp:nvSpPr>
      <dsp:spPr>
        <a:xfrm>
          <a:off x="374967" y="3313980"/>
          <a:ext cx="6221708" cy="1062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420" tIns="0" rIns="198420" bIns="0" numCol="1" spcCol="1270" anchor="ctr" anchorCtr="0">
          <a:noAutofit/>
        </a:bodyPr>
        <a:lstStyle/>
        <a:p>
          <a:pPr lvl="0" algn="l" defTabSz="1600200">
            <a:lnSpc>
              <a:spcPct val="90000"/>
            </a:lnSpc>
            <a:spcBef>
              <a:spcPct val="0"/>
            </a:spcBef>
            <a:spcAft>
              <a:spcPct val="35000"/>
            </a:spcAft>
          </a:pPr>
          <a:r>
            <a:rPr lang="en-US" sz="3600" kern="1200" smtClean="0">
              <a:latin typeface="Times New Roman" panose="02020603050405020304" pitchFamily="18" charset="0"/>
              <a:cs typeface="Times New Roman" panose="02020603050405020304" pitchFamily="18" charset="0"/>
            </a:rPr>
            <a:t>Claim for Loss of Profit</a:t>
          </a:r>
          <a:endParaRPr lang="en-US" sz="3600" kern="1200"/>
        </a:p>
      </dsp:txBody>
      <dsp:txXfrm>
        <a:off x="426845" y="3365858"/>
        <a:ext cx="6117952" cy="95896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4AAC16-4922-42EA-8A07-C0993FC99510}" type="datetimeFigureOut">
              <a:rPr lang="en-US" smtClean="0"/>
              <a:t>10/19/2020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02A27C-73F7-485B-BB68-543E97729C3D}" type="slidenum">
              <a:rPr lang="en-US" smtClean="0"/>
              <a:t>‹#›</a:t>
            </a:fld>
            <a:endParaRPr lang="en-US"/>
          </a:p>
        </p:txBody>
      </p:sp>
    </p:spTree>
    <p:extLst>
      <p:ext uri="{BB962C8B-B14F-4D97-AF65-F5344CB8AC3E}">
        <p14:creationId xmlns:p14="http://schemas.microsoft.com/office/powerpoint/2010/main" val="1649845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CE2BC58-A31F-4C86-B02B-090B4C0A101C}" type="datetime1">
              <a:rPr lang="en-US" smtClean="0"/>
              <a:t>10/19/2020</a:t>
            </a:fld>
            <a:endParaRPr lang="en-US"/>
          </a:p>
        </p:txBody>
      </p:sp>
      <p:sp>
        <p:nvSpPr>
          <p:cNvPr id="20" name="Footer Placeholder 19"/>
          <p:cNvSpPr>
            <a:spLocks noGrp="1"/>
          </p:cNvSpPr>
          <p:nvPr>
            <p:ph type="ftr" sz="quarter" idx="11"/>
          </p:nvPr>
        </p:nvSpPr>
        <p:spPr/>
        <p:txBody>
          <a:bodyPr/>
          <a:lstStyle>
            <a:extLst/>
          </a:lstStyle>
          <a:p>
            <a:r>
              <a:rPr lang="en-US" smtClean="0"/>
              <a:t>Prof. Rupa C. More</a:t>
            </a:r>
            <a:endParaRPr lang="en-US"/>
          </a:p>
        </p:txBody>
      </p:sp>
      <p:sp>
        <p:nvSpPr>
          <p:cNvPr id="10" name="Slide Number Placeholder 9"/>
          <p:cNvSpPr>
            <a:spLocks noGrp="1"/>
          </p:cNvSpPr>
          <p:nvPr>
            <p:ph type="sldNum" sz="quarter" idx="12"/>
          </p:nvPr>
        </p:nvSpPr>
        <p:spPr/>
        <p:txBody>
          <a:bodyPr/>
          <a:lstStyle>
            <a:extLst/>
          </a:lstStyle>
          <a:p>
            <a:fld id="{317F0FB8-E10A-4404-AF78-6E98741CC539}"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D32871-AF57-4306-AD1F-41D816D9665C}" type="datetime1">
              <a:rPr lang="en-US" smtClean="0"/>
              <a:t>10/19/2020</a:t>
            </a:fld>
            <a:endParaRPr lang="en-US"/>
          </a:p>
        </p:txBody>
      </p:sp>
      <p:sp>
        <p:nvSpPr>
          <p:cNvPr id="5" name="Footer Placeholder 4"/>
          <p:cNvSpPr>
            <a:spLocks noGrp="1"/>
          </p:cNvSpPr>
          <p:nvPr>
            <p:ph type="ftr" sz="quarter" idx="11"/>
          </p:nvPr>
        </p:nvSpPr>
        <p:spPr/>
        <p:txBody>
          <a:bodyPr/>
          <a:lstStyle>
            <a:extLst/>
          </a:lstStyle>
          <a:p>
            <a:r>
              <a:rPr lang="en-US" smtClean="0"/>
              <a:t>Prof. Rupa C. More</a:t>
            </a:r>
            <a:endParaRPr lang="en-US"/>
          </a:p>
        </p:txBody>
      </p:sp>
      <p:sp>
        <p:nvSpPr>
          <p:cNvPr id="6" name="Slide Number Placeholder 5"/>
          <p:cNvSpPr>
            <a:spLocks noGrp="1"/>
          </p:cNvSpPr>
          <p:nvPr>
            <p:ph type="sldNum" sz="quarter" idx="12"/>
          </p:nvPr>
        </p:nvSpPr>
        <p:spPr/>
        <p:txBody>
          <a:bodyPr/>
          <a:lstStyle>
            <a:extLst/>
          </a:lstStyle>
          <a:p>
            <a:fld id="{317F0FB8-E10A-4404-AF78-6E98741CC53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C087923-3318-495C-B40A-2A8D07298317}" type="datetime1">
              <a:rPr lang="en-US" smtClean="0"/>
              <a:t>10/19/2020</a:t>
            </a:fld>
            <a:endParaRPr lang="en-US"/>
          </a:p>
        </p:txBody>
      </p:sp>
      <p:sp>
        <p:nvSpPr>
          <p:cNvPr id="5" name="Footer Placeholder 4"/>
          <p:cNvSpPr>
            <a:spLocks noGrp="1"/>
          </p:cNvSpPr>
          <p:nvPr>
            <p:ph type="ftr" sz="quarter" idx="11"/>
          </p:nvPr>
        </p:nvSpPr>
        <p:spPr/>
        <p:txBody>
          <a:bodyPr/>
          <a:lstStyle>
            <a:extLst/>
          </a:lstStyle>
          <a:p>
            <a:r>
              <a:rPr lang="en-US" smtClean="0"/>
              <a:t>Prof. Rupa C. More</a:t>
            </a:r>
            <a:endParaRPr lang="en-US"/>
          </a:p>
        </p:txBody>
      </p:sp>
      <p:sp>
        <p:nvSpPr>
          <p:cNvPr id="6" name="Slide Number Placeholder 5"/>
          <p:cNvSpPr>
            <a:spLocks noGrp="1"/>
          </p:cNvSpPr>
          <p:nvPr>
            <p:ph type="sldNum" sz="quarter" idx="12"/>
          </p:nvPr>
        </p:nvSpPr>
        <p:spPr/>
        <p:txBody>
          <a:bodyPr/>
          <a:lstStyle>
            <a:extLst/>
          </a:lstStyle>
          <a:p>
            <a:fld id="{317F0FB8-E10A-4404-AF78-6E98741CC539}"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71F0089-260F-4593-84EF-6446CDE434D6}" type="datetime1">
              <a:rPr lang="en-US" smtClean="0"/>
              <a:t>10/19/2020</a:t>
            </a:fld>
            <a:endParaRPr lang="en-US"/>
          </a:p>
        </p:txBody>
      </p:sp>
      <p:sp>
        <p:nvSpPr>
          <p:cNvPr id="6" name="Footer Placeholder 5"/>
          <p:cNvSpPr>
            <a:spLocks noGrp="1"/>
          </p:cNvSpPr>
          <p:nvPr>
            <p:ph type="ftr" sz="quarter" idx="11"/>
          </p:nvPr>
        </p:nvSpPr>
        <p:spPr/>
        <p:txBody>
          <a:bodyPr/>
          <a:lstStyle>
            <a:extLst/>
          </a:lstStyle>
          <a:p>
            <a:r>
              <a:rPr lang="en-US" smtClean="0"/>
              <a:t>Prof. Rupa C. More</a:t>
            </a:r>
            <a:endParaRPr lang="en-US"/>
          </a:p>
        </p:txBody>
      </p:sp>
      <p:sp>
        <p:nvSpPr>
          <p:cNvPr id="7" name="Slide Number Placeholder 6"/>
          <p:cNvSpPr>
            <a:spLocks noGrp="1"/>
          </p:cNvSpPr>
          <p:nvPr>
            <p:ph type="sldNum" sz="quarter" idx="12"/>
          </p:nvPr>
        </p:nvSpPr>
        <p:spPr/>
        <p:txBody>
          <a:bodyPr/>
          <a:lstStyle>
            <a:extLst/>
          </a:lstStyle>
          <a:p>
            <a:fld id="{317F0FB8-E10A-4404-AF78-6E98741CC53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C34D9BD-7D8A-4C99-AC90-24AD7167C069}" type="datetime1">
              <a:rPr lang="en-US" smtClean="0"/>
              <a:t>10/19/2020</a:t>
            </a:fld>
            <a:endParaRPr lang="en-US"/>
          </a:p>
        </p:txBody>
      </p:sp>
      <p:sp>
        <p:nvSpPr>
          <p:cNvPr id="8" name="Footer Placeholder 7"/>
          <p:cNvSpPr>
            <a:spLocks noGrp="1"/>
          </p:cNvSpPr>
          <p:nvPr>
            <p:ph type="ftr" sz="quarter" idx="11"/>
          </p:nvPr>
        </p:nvSpPr>
        <p:spPr/>
        <p:txBody>
          <a:bodyPr/>
          <a:lstStyle>
            <a:extLst/>
          </a:lstStyle>
          <a:p>
            <a:r>
              <a:rPr lang="en-US" smtClean="0"/>
              <a:t>Prof. Rupa C. More</a:t>
            </a:r>
            <a:endParaRPr lang="en-US"/>
          </a:p>
        </p:txBody>
      </p:sp>
      <p:sp>
        <p:nvSpPr>
          <p:cNvPr id="9" name="Slide Number Placeholder 8"/>
          <p:cNvSpPr>
            <a:spLocks noGrp="1"/>
          </p:cNvSpPr>
          <p:nvPr>
            <p:ph type="sldNum" sz="quarter" idx="12"/>
          </p:nvPr>
        </p:nvSpPr>
        <p:spPr/>
        <p:txBody>
          <a:bodyPr/>
          <a:lstStyle>
            <a:extLst/>
          </a:lstStyle>
          <a:p>
            <a:fld id="{317F0FB8-E10A-4404-AF78-6E98741CC53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ED94931-6860-443A-B339-29D6A9AAA4C1}" type="datetime1">
              <a:rPr lang="en-US" smtClean="0"/>
              <a:t>10/19/2020</a:t>
            </a:fld>
            <a:endParaRPr lang="en-US"/>
          </a:p>
        </p:txBody>
      </p:sp>
      <p:sp>
        <p:nvSpPr>
          <p:cNvPr id="4" name="Footer Placeholder 3"/>
          <p:cNvSpPr>
            <a:spLocks noGrp="1"/>
          </p:cNvSpPr>
          <p:nvPr>
            <p:ph type="ftr" sz="quarter" idx="11"/>
          </p:nvPr>
        </p:nvSpPr>
        <p:spPr/>
        <p:txBody>
          <a:bodyPr/>
          <a:lstStyle>
            <a:extLst/>
          </a:lstStyle>
          <a:p>
            <a:r>
              <a:rPr lang="en-US" smtClean="0"/>
              <a:t>Prof. Rupa C. More</a:t>
            </a:r>
            <a:endParaRPr lang="en-US"/>
          </a:p>
        </p:txBody>
      </p:sp>
      <p:sp>
        <p:nvSpPr>
          <p:cNvPr id="5" name="Slide Number Placeholder 4"/>
          <p:cNvSpPr>
            <a:spLocks noGrp="1"/>
          </p:cNvSpPr>
          <p:nvPr>
            <p:ph type="sldNum" sz="quarter" idx="12"/>
          </p:nvPr>
        </p:nvSpPr>
        <p:spPr/>
        <p:txBody>
          <a:bodyPr/>
          <a:lstStyle>
            <a:extLst/>
          </a:lstStyle>
          <a:p>
            <a:fld id="{317F0FB8-E10A-4404-AF78-6E98741CC53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FF4E4476-7ED3-48DB-8F5D-4E10924EAD4C}" type="datetime1">
              <a:rPr lang="en-US" smtClean="0"/>
              <a:t>10/19/2020</a:t>
            </a:fld>
            <a:endParaRPr lang="en-US"/>
          </a:p>
        </p:txBody>
      </p:sp>
      <p:sp>
        <p:nvSpPr>
          <p:cNvPr id="3" name="Footer Placeholder 2"/>
          <p:cNvSpPr>
            <a:spLocks noGrp="1"/>
          </p:cNvSpPr>
          <p:nvPr>
            <p:ph type="ftr" sz="quarter" idx="11"/>
          </p:nvPr>
        </p:nvSpPr>
        <p:spPr/>
        <p:txBody>
          <a:bodyPr/>
          <a:lstStyle>
            <a:extLst/>
          </a:lstStyle>
          <a:p>
            <a:r>
              <a:rPr lang="en-US" smtClean="0"/>
              <a:t>Prof. Rupa C. More</a:t>
            </a:r>
            <a:endParaRPr lang="en-US"/>
          </a:p>
        </p:txBody>
      </p:sp>
      <p:sp>
        <p:nvSpPr>
          <p:cNvPr id="4" name="Slide Number Placeholder 3"/>
          <p:cNvSpPr>
            <a:spLocks noGrp="1"/>
          </p:cNvSpPr>
          <p:nvPr>
            <p:ph type="sldNum" sz="quarter" idx="12"/>
          </p:nvPr>
        </p:nvSpPr>
        <p:spPr/>
        <p:txBody>
          <a:bodyPr/>
          <a:lstStyle>
            <a:extLst/>
          </a:lstStyle>
          <a:p>
            <a:fld id="{317F0FB8-E10A-4404-AF78-6E98741CC539}"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BB0FE4E-32BF-4196-822B-80674B1EF16A}" type="datetime1">
              <a:rPr lang="en-US" smtClean="0"/>
              <a:t>10/19/2020</a:t>
            </a:fld>
            <a:endParaRPr lang="en-US"/>
          </a:p>
        </p:txBody>
      </p:sp>
      <p:sp>
        <p:nvSpPr>
          <p:cNvPr id="6" name="Footer Placeholder 5"/>
          <p:cNvSpPr>
            <a:spLocks noGrp="1"/>
          </p:cNvSpPr>
          <p:nvPr>
            <p:ph type="ftr" sz="quarter" idx="11"/>
          </p:nvPr>
        </p:nvSpPr>
        <p:spPr/>
        <p:txBody>
          <a:bodyPr/>
          <a:lstStyle>
            <a:extLst/>
          </a:lstStyle>
          <a:p>
            <a:r>
              <a:rPr lang="en-US" smtClean="0"/>
              <a:t>Prof. Rupa C. More</a:t>
            </a:r>
            <a:endParaRPr lang="en-US"/>
          </a:p>
        </p:txBody>
      </p:sp>
      <p:sp>
        <p:nvSpPr>
          <p:cNvPr id="7" name="Slide Number Placeholder 6"/>
          <p:cNvSpPr>
            <a:spLocks noGrp="1"/>
          </p:cNvSpPr>
          <p:nvPr>
            <p:ph type="sldNum" sz="quarter" idx="12"/>
          </p:nvPr>
        </p:nvSpPr>
        <p:spPr/>
        <p:txBody>
          <a:bodyPr/>
          <a:lstStyle>
            <a:extLst/>
          </a:lstStyle>
          <a:p>
            <a:fld id="{317F0FB8-E10A-4404-AF78-6E98741CC53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AA2AD80-5992-4BAF-B5E2-A7F82A6DA260}" type="datetime1">
              <a:rPr lang="en-US" smtClean="0"/>
              <a:t>10/19/2020</a:t>
            </a:fld>
            <a:endParaRPr lang="en-US"/>
          </a:p>
        </p:txBody>
      </p:sp>
      <p:sp>
        <p:nvSpPr>
          <p:cNvPr id="6" name="Footer Placeholder 5"/>
          <p:cNvSpPr>
            <a:spLocks noGrp="1"/>
          </p:cNvSpPr>
          <p:nvPr>
            <p:ph type="ftr" sz="quarter" idx="11"/>
          </p:nvPr>
        </p:nvSpPr>
        <p:spPr/>
        <p:txBody>
          <a:bodyPr/>
          <a:lstStyle>
            <a:extLst/>
          </a:lstStyle>
          <a:p>
            <a:r>
              <a:rPr lang="en-US" smtClean="0"/>
              <a:t>Prof. Rupa C. More</a:t>
            </a:r>
            <a:endParaRPr lang="en-US"/>
          </a:p>
        </p:txBody>
      </p:sp>
      <p:sp>
        <p:nvSpPr>
          <p:cNvPr id="7" name="Slide Number Placeholder 6"/>
          <p:cNvSpPr>
            <a:spLocks noGrp="1"/>
          </p:cNvSpPr>
          <p:nvPr>
            <p:ph type="sldNum" sz="quarter" idx="12"/>
          </p:nvPr>
        </p:nvSpPr>
        <p:spPr/>
        <p:txBody>
          <a:bodyPr/>
          <a:lstStyle>
            <a:extLst/>
          </a:lstStyle>
          <a:p>
            <a:fld id="{317F0FB8-E10A-4404-AF78-6E98741CC539}"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1C93362-4B67-488D-B138-C8072C9AE7CA}" type="datetime1">
              <a:rPr lang="en-US" smtClean="0"/>
              <a:t>10/19/2020</a:t>
            </a:fld>
            <a:endParaRPr lang="en-US"/>
          </a:p>
        </p:txBody>
      </p:sp>
      <p:sp>
        <p:nvSpPr>
          <p:cNvPr id="5" name="Footer Placeholder 4"/>
          <p:cNvSpPr>
            <a:spLocks noGrp="1"/>
          </p:cNvSpPr>
          <p:nvPr>
            <p:ph type="ftr" sz="quarter" idx="11"/>
          </p:nvPr>
        </p:nvSpPr>
        <p:spPr/>
        <p:txBody>
          <a:bodyPr/>
          <a:lstStyle>
            <a:extLst/>
          </a:lstStyle>
          <a:p>
            <a:r>
              <a:rPr lang="en-US" smtClean="0"/>
              <a:t>Prof. Rupa C. More</a:t>
            </a:r>
            <a:endParaRPr lang="en-US"/>
          </a:p>
        </p:txBody>
      </p:sp>
      <p:sp>
        <p:nvSpPr>
          <p:cNvPr id="6" name="Slide Number Placeholder 5"/>
          <p:cNvSpPr>
            <a:spLocks noGrp="1"/>
          </p:cNvSpPr>
          <p:nvPr>
            <p:ph type="sldNum" sz="quarter" idx="12"/>
          </p:nvPr>
        </p:nvSpPr>
        <p:spPr/>
        <p:txBody>
          <a:bodyPr/>
          <a:lstStyle>
            <a:extLst/>
          </a:lstStyle>
          <a:p>
            <a:fld id="{317F0FB8-E10A-4404-AF78-6E98741CC53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96AA3AB-46FC-4DDE-ADF1-DC3C209838FB}" type="datetime1">
              <a:rPr lang="en-US" smtClean="0"/>
              <a:t>10/19/2020</a:t>
            </a:fld>
            <a:endParaRPr lang="en-US"/>
          </a:p>
        </p:txBody>
      </p:sp>
      <p:sp>
        <p:nvSpPr>
          <p:cNvPr id="5" name="Footer Placeholder 4"/>
          <p:cNvSpPr>
            <a:spLocks noGrp="1"/>
          </p:cNvSpPr>
          <p:nvPr>
            <p:ph type="ftr" sz="quarter" idx="11"/>
          </p:nvPr>
        </p:nvSpPr>
        <p:spPr/>
        <p:txBody>
          <a:bodyPr/>
          <a:lstStyle>
            <a:extLst/>
          </a:lstStyle>
          <a:p>
            <a:r>
              <a:rPr lang="en-US" smtClean="0"/>
              <a:t>Prof. Rupa C. More</a:t>
            </a:r>
            <a:endParaRPr lang="en-US"/>
          </a:p>
        </p:txBody>
      </p:sp>
      <p:sp>
        <p:nvSpPr>
          <p:cNvPr id="6" name="Slide Number Placeholder 5"/>
          <p:cNvSpPr>
            <a:spLocks noGrp="1"/>
          </p:cNvSpPr>
          <p:nvPr>
            <p:ph type="sldNum" sz="quarter" idx="12"/>
          </p:nvPr>
        </p:nvSpPr>
        <p:spPr/>
        <p:txBody>
          <a:bodyPr/>
          <a:lstStyle>
            <a:extLst/>
          </a:lstStyle>
          <a:p>
            <a:fld id="{317F0FB8-E10A-4404-AF78-6E98741CC53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D531A3B-2DC2-4546-B5B2-34073BF0A3B9}" type="datetime1">
              <a:rPr lang="en-US" smtClean="0"/>
              <a:t>10/19/2020</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en-US" smtClean="0"/>
              <a:t>Prof. Rupa C. More</a:t>
            </a:r>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17F0FB8-E10A-4404-AF78-6E98741CC539}"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000" dirty="0" smtClean="0">
                <a:latin typeface="Times New Roman" panose="02020603050405020304" pitchFamily="18" charset="0"/>
                <a:cs typeface="Times New Roman" panose="02020603050405020304" pitchFamily="18" charset="0"/>
              </a:rPr>
              <a:t>Insurance Claim Accounts</a:t>
            </a:r>
            <a:endParaRPr lang="en-US" sz="5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447800" y="2438400"/>
            <a:ext cx="7406640" cy="1752600"/>
          </a:xfrm>
        </p:spPr>
        <p:txBody>
          <a:bodyPr/>
          <a:lstStyle/>
          <a:p>
            <a:r>
              <a:rPr lang="en-US" sz="2800" dirty="0" smtClean="0">
                <a:latin typeface="Times New Roman" panose="02020603050405020304" pitchFamily="18" charset="0"/>
                <a:cs typeface="Times New Roman" panose="02020603050405020304" pitchFamily="18" charset="0"/>
              </a:rPr>
              <a:t>Prof. </a:t>
            </a:r>
            <a:r>
              <a:rPr lang="en-US" sz="2800" dirty="0" err="1" smtClean="0">
                <a:latin typeface="Times New Roman" panose="02020603050405020304" pitchFamily="18" charset="0"/>
                <a:cs typeface="Times New Roman" panose="02020603050405020304" pitchFamily="18" charset="0"/>
              </a:rPr>
              <a:t>Rupa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Chandrashekhar</a:t>
            </a:r>
            <a:r>
              <a:rPr lang="en-US" sz="2800" dirty="0" smtClean="0">
                <a:latin typeface="Times New Roman" panose="02020603050405020304" pitchFamily="18" charset="0"/>
                <a:cs typeface="Times New Roman" panose="02020603050405020304" pitchFamily="18" charset="0"/>
              </a:rPr>
              <a:t> More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4349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A Business may suffer abnormal losses due to different reasons such as fire, theft, flood, strike etc.</a:t>
            </a:r>
          </a:p>
          <a:p>
            <a:pPr marL="0" indent="0">
              <a:buNone/>
            </a:pPr>
            <a:r>
              <a:rPr lang="en-US" dirty="0" smtClean="0">
                <a:latin typeface="Times New Roman" panose="02020603050405020304" pitchFamily="18" charset="0"/>
                <a:cs typeface="Times New Roman" panose="02020603050405020304" pitchFamily="18" charset="0"/>
              </a:rPr>
              <a:t>A business concern is always faced with heavy loss due to fire and as a result the business activities are paralysed. Therefore, as a safety measure against such a probable loss, the business concerns generally take a fire insurance policy.</a:t>
            </a: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2</a:t>
            </a:fld>
            <a:endParaRPr lang="en-US"/>
          </a:p>
        </p:txBody>
      </p:sp>
    </p:spTree>
    <p:extLst>
      <p:ext uri="{BB962C8B-B14F-4D97-AF65-F5344CB8AC3E}">
        <p14:creationId xmlns:p14="http://schemas.microsoft.com/office/powerpoint/2010/main" val="271212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Meaning</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When a business suffers a loss from an insured event, it has to notify the insurance company regarding the loss and to file a claim for compensation against those losses. Such claims are known as </a:t>
            </a:r>
            <a:r>
              <a:rPr lang="en-US" b="1" dirty="0" smtClean="0">
                <a:latin typeface="Times New Roman" panose="02020603050405020304" pitchFamily="18" charset="0"/>
                <a:cs typeface="Times New Roman" panose="02020603050405020304" pitchFamily="18" charset="0"/>
              </a:rPr>
              <a:t>Insurance Claims.</a:t>
            </a:r>
            <a:endParaRPr lang="en-US" b="1"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3</a:t>
            </a:fld>
            <a:endParaRPr lang="en-US"/>
          </a:p>
        </p:txBody>
      </p:sp>
    </p:spTree>
    <p:extLst>
      <p:ext uri="{BB962C8B-B14F-4D97-AF65-F5344CB8AC3E}">
        <p14:creationId xmlns:p14="http://schemas.microsoft.com/office/powerpoint/2010/main" val="319972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edg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Types of Insurance claim</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02929570"/>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4</a:t>
            </a:fld>
            <a:endParaRPr lang="en-US"/>
          </a:p>
        </p:txBody>
      </p:sp>
    </p:spTree>
    <p:extLst>
      <p:ext uri="{BB962C8B-B14F-4D97-AF65-F5344CB8AC3E}">
        <p14:creationId xmlns:p14="http://schemas.microsoft.com/office/powerpoint/2010/main" val="310045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 Claim for Loss of Asset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latin typeface="Times New Roman" panose="02020603050405020304" pitchFamily="18" charset="0"/>
                <a:cs typeface="Times New Roman" panose="02020603050405020304" pitchFamily="18" charset="0"/>
              </a:rPr>
              <a:t>When a fixed asset is destroyed, the computation of loss is simple.</a:t>
            </a:r>
          </a:p>
          <a:p>
            <a:pPr marL="0" indent="0">
              <a:buNone/>
            </a:pPr>
            <a:r>
              <a:rPr lang="en-US" dirty="0" smtClean="0">
                <a:latin typeface="Times New Roman" panose="02020603050405020304" pitchFamily="18" charset="0"/>
                <a:cs typeface="Times New Roman" panose="02020603050405020304" pitchFamily="18" charset="0"/>
              </a:rPr>
              <a:t>The value of such assets on the date of fire can be ascertained from the books of accounts because usually business concern maintains proper records of fixed assets.</a:t>
            </a:r>
          </a:p>
          <a:p>
            <a:pPr marL="0" indent="0">
              <a:buNone/>
            </a:pPr>
            <a:r>
              <a:rPr lang="en-US" dirty="0" smtClean="0">
                <a:latin typeface="Times New Roman" panose="02020603050405020304" pitchFamily="18" charset="0"/>
                <a:cs typeface="Times New Roman" panose="02020603050405020304" pitchFamily="18" charset="0"/>
              </a:rPr>
              <a:t>Fixed assets are recorded in the books of accounts at their acquisition cost.</a:t>
            </a:r>
          </a:p>
          <a:p>
            <a:pPr marL="0" indent="0">
              <a:buNone/>
            </a:pPr>
            <a:r>
              <a:rPr lang="en-US" dirty="0" smtClean="0">
                <a:latin typeface="Times New Roman" panose="02020603050405020304" pitchFamily="18" charset="0"/>
                <a:cs typeface="Times New Roman" panose="02020603050405020304" pitchFamily="18" charset="0"/>
              </a:rPr>
              <a:t>The claim for loss of assets can be calculated easily.</a:t>
            </a:r>
          </a:p>
          <a:p>
            <a:pPr marL="0" indent="0">
              <a:buNone/>
            </a:pP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5</a:t>
            </a:fld>
            <a:endParaRPr lang="en-US"/>
          </a:p>
        </p:txBody>
      </p:sp>
    </p:spTree>
    <p:extLst>
      <p:ext uri="{BB962C8B-B14F-4D97-AF65-F5344CB8AC3E}">
        <p14:creationId xmlns:p14="http://schemas.microsoft.com/office/powerpoint/2010/main" val="37757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0"/>
                                        <p:tgtEl>
                                          <p:spTgt spid="3">
                                            <p:txEl>
                                              <p:pRg st="1" end="1"/>
                                            </p:txEl>
                                          </p:spTgt>
                                        </p:tgtEl>
                                      </p:cBhvr>
                                    </p:animEffect>
                                    <p:anim calcmode="lin" valueType="num">
                                      <p:cBhvr>
                                        <p:cTn id="2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1000"/>
                                        <p:tgtEl>
                                          <p:spTgt spid="3">
                                            <p:txEl>
                                              <p:pRg st="2" end="2"/>
                                            </p:txEl>
                                          </p:spTgt>
                                        </p:tgtEl>
                                      </p:cBhvr>
                                    </p:animEffect>
                                    <p:anim calcmode="lin" valueType="num">
                                      <p:cBhvr>
                                        <p:cTn id="3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1000"/>
                                        <p:tgtEl>
                                          <p:spTgt spid="3">
                                            <p:txEl>
                                              <p:pRg st="3" end="3"/>
                                            </p:txEl>
                                          </p:spTgt>
                                        </p:tgtEl>
                                      </p:cBhvr>
                                    </p:animEffect>
                                    <p:anim calcmode="lin" valueType="num">
                                      <p:cBhvr>
                                        <p:cTn id="3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B) Claim for Loss of Stock</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0600" y="1371600"/>
            <a:ext cx="7696200" cy="4754563"/>
          </a:xfrm>
        </p:spPr>
        <p:txBody>
          <a:bodyPr>
            <a:normAutofit fontScale="92500" lnSpcReduction="10000"/>
          </a:bodyPr>
          <a:lstStyle/>
          <a:p>
            <a:r>
              <a:rPr lang="en-US" sz="2800" dirty="0" smtClean="0">
                <a:latin typeface="Times New Roman" panose="02020603050405020304" pitchFamily="18" charset="0"/>
                <a:cs typeface="Times New Roman" panose="02020603050405020304" pitchFamily="18" charset="0"/>
              </a:rPr>
              <a:t>When a stock is destroyed, the computation of loss is not simple because the prices of different items of stock are seldom stable and the stock is acquired at varying rates.</a:t>
            </a:r>
          </a:p>
          <a:p>
            <a:r>
              <a:rPr lang="en-US" sz="2800" dirty="0" smtClean="0">
                <a:latin typeface="Times New Roman" panose="02020603050405020304" pitchFamily="18" charset="0"/>
                <a:cs typeface="Times New Roman" panose="02020603050405020304" pitchFamily="18" charset="0"/>
              </a:rPr>
              <a:t>Unless there is a perpetual inventory system, there is no record of stock available in the books of accounts. At the end of the year the stock on hand is actually counted, valued and recorded. As such, if goods are burnt by fire some time during the year, the value of stock can not made available from the records.</a:t>
            </a:r>
          </a:p>
          <a:p>
            <a:r>
              <a:rPr lang="en-US" sz="2800" dirty="0" smtClean="0">
                <a:latin typeface="Times New Roman" panose="02020603050405020304" pitchFamily="18" charset="0"/>
                <a:cs typeface="Times New Roman" panose="02020603050405020304" pitchFamily="18" charset="0"/>
              </a:rPr>
              <a:t>Therefore, the stock on the date of fire is required to be estimated.</a:t>
            </a:r>
          </a:p>
          <a:p>
            <a:endParaRPr lang="en-US" sz="28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6</a:t>
            </a:fld>
            <a:endParaRPr lang="en-US"/>
          </a:p>
        </p:txBody>
      </p:sp>
    </p:spTree>
    <p:extLst>
      <p:ext uri="{BB962C8B-B14F-4D97-AF65-F5344CB8AC3E}">
        <p14:creationId xmlns:p14="http://schemas.microsoft.com/office/powerpoint/2010/main" val="98681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Procedure for Calculation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0600" y="1600200"/>
            <a:ext cx="7848600" cy="4724400"/>
          </a:xfrm>
        </p:spPr>
        <p:txBody>
          <a:bodyPr>
            <a:normAutofit/>
          </a:bodyPr>
          <a:lstStyle/>
          <a:p>
            <a:pPr marL="0" indent="0">
              <a:buNone/>
            </a:pPr>
            <a:r>
              <a:rPr lang="en-US" sz="3000" dirty="0" smtClean="0">
                <a:latin typeface="Times New Roman" panose="02020603050405020304" pitchFamily="18" charset="0"/>
                <a:cs typeface="Times New Roman" panose="02020603050405020304" pitchFamily="18" charset="0"/>
              </a:rPr>
              <a:t>When </a:t>
            </a:r>
            <a:r>
              <a:rPr lang="en-US" sz="3000" dirty="0">
                <a:latin typeface="Times New Roman" panose="02020603050405020304" pitchFamily="18" charset="0"/>
                <a:cs typeface="Times New Roman" panose="02020603050405020304" pitchFamily="18" charset="0"/>
              </a:rPr>
              <a:t>proper records are not available , the following steps is followed to ascertain the value of stock on the date of fire</a:t>
            </a:r>
            <a:r>
              <a:rPr lang="en-US" sz="3000" dirty="0" smtClean="0">
                <a:latin typeface="Times New Roman" panose="02020603050405020304" pitchFamily="18" charset="0"/>
                <a:cs typeface="Times New Roman" panose="02020603050405020304" pitchFamily="18" charset="0"/>
              </a:rPr>
              <a:t>.</a:t>
            </a:r>
          </a:p>
          <a:p>
            <a:pPr marL="0" indent="0">
              <a:buNone/>
            </a:pPr>
            <a:r>
              <a:rPr lang="en-US" sz="3000" dirty="0" smtClean="0">
                <a:latin typeface="Times New Roman" panose="02020603050405020304" pitchFamily="18" charset="0"/>
                <a:cs typeface="Times New Roman" panose="02020603050405020304" pitchFamily="18" charset="0"/>
              </a:rPr>
              <a:t>Step – I. Find out the </a:t>
            </a:r>
            <a:r>
              <a:rPr lang="en-US" sz="3000" b="1" dirty="0" smtClean="0">
                <a:latin typeface="Times New Roman" panose="02020603050405020304" pitchFamily="18" charset="0"/>
                <a:cs typeface="Times New Roman" panose="02020603050405020304" pitchFamily="18" charset="0"/>
              </a:rPr>
              <a:t>percentage of Gross Profit on sales </a:t>
            </a:r>
            <a:r>
              <a:rPr lang="en-US" sz="3000" dirty="0" smtClean="0">
                <a:latin typeface="Times New Roman" panose="02020603050405020304" pitchFamily="18" charset="0"/>
                <a:cs typeface="Times New Roman" panose="02020603050405020304" pitchFamily="18" charset="0"/>
              </a:rPr>
              <a:t>for the previous year by </a:t>
            </a:r>
            <a:r>
              <a:rPr lang="en-US" sz="3000" u="sng" dirty="0" smtClean="0">
                <a:latin typeface="Times New Roman" panose="02020603050405020304" pitchFamily="18" charset="0"/>
                <a:cs typeface="Times New Roman" panose="02020603050405020304" pitchFamily="18" charset="0"/>
              </a:rPr>
              <a:t>preparing the Trading Account of the previous year. </a:t>
            </a:r>
            <a:endParaRPr lang="en-US" sz="3000" dirty="0" smtClean="0">
              <a:latin typeface="Times New Roman" panose="02020603050405020304" pitchFamily="18" charset="0"/>
              <a:cs typeface="Times New Roman" panose="02020603050405020304" pitchFamily="18" charset="0"/>
            </a:endParaRPr>
          </a:p>
          <a:p>
            <a:pPr marL="0" indent="0">
              <a:buNone/>
            </a:pPr>
            <a:r>
              <a:rPr lang="en-US" sz="3000" dirty="0" smtClean="0">
                <a:latin typeface="Times New Roman" panose="02020603050405020304" pitchFamily="18" charset="0"/>
                <a:cs typeface="Times New Roman" panose="02020603050405020304" pitchFamily="18" charset="0"/>
              </a:rPr>
              <a:t>* If percentage of Gross profit for number of past years is available, an average Percentage is to be taken.</a:t>
            </a:r>
            <a:endParaRPr lang="en-US" sz="30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7</a:t>
            </a:fld>
            <a:endParaRPr lang="en-US"/>
          </a:p>
        </p:txBody>
      </p:sp>
    </p:spTree>
    <p:extLst>
      <p:ext uri="{BB962C8B-B14F-4D97-AF65-F5344CB8AC3E}">
        <p14:creationId xmlns:p14="http://schemas.microsoft.com/office/powerpoint/2010/main" val="82257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696200" cy="868362"/>
          </a:xfrm>
        </p:spPr>
        <p:txBody>
          <a:bodyPr>
            <a:normAutofit/>
          </a:bodyPr>
          <a:lstStyle/>
          <a:p>
            <a:pPr algn="ctr"/>
            <a:r>
              <a:rPr lang="en-US" sz="3500" dirty="0" smtClean="0">
                <a:latin typeface="Times New Roman" panose="02020603050405020304" pitchFamily="18" charset="0"/>
                <a:cs typeface="Times New Roman" panose="02020603050405020304" pitchFamily="18" charset="0"/>
              </a:rPr>
              <a:t>Format of Trading Account</a:t>
            </a:r>
            <a:endParaRPr lang="en-US" sz="35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0600" y="1219200"/>
            <a:ext cx="7696200" cy="4906963"/>
          </a:xfrm>
        </p:spPr>
        <p:txBody>
          <a:bodyPr/>
          <a:lstStyle/>
          <a:p>
            <a:pPr marL="0" indent="0" algn="ctr">
              <a:buNone/>
            </a:pPr>
            <a:r>
              <a:rPr lang="en-US" dirty="0" smtClean="0">
                <a:latin typeface="Times New Roman" panose="02020603050405020304" pitchFamily="18" charset="0"/>
                <a:cs typeface="Times New Roman" panose="02020603050405020304" pitchFamily="18" charset="0"/>
              </a:rPr>
              <a:t>Trading Account for the period ended......</a:t>
            </a:r>
          </a:p>
          <a:p>
            <a:pPr marL="0" indent="0">
              <a:buNone/>
            </a:pPr>
            <a:r>
              <a:rPr lang="en-US" sz="2300" dirty="0" smtClean="0">
                <a:latin typeface="Times New Roman" panose="02020603050405020304" pitchFamily="18" charset="0"/>
                <a:cs typeface="Times New Roman" panose="02020603050405020304" pitchFamily="18" charset="0"/>
              </a:rPr>
              <a:t>Dr. 						                    Cr</a:t>
            </a:r>
            <a:r>
              <a:rPr lang="en-US" dirty="0" smtClean="0">
                <a:latin typeface="Times New Roman" panose="02020603050405020304" pitchFamily="18" charset="0"/>
                <a:cs typeface="Times New Roman" panose="02020603050405020304" pitchFamily="18" charset="0"/>
              </a:rPr>
              <a:t>.</a:t>
            </a:r>
          </a:p>
          <a:p>
            <a:pPr marL="0" indent="0">
              <a:buNone/>
            </a:pPr>
            <a:endParaRPr lang="en-US"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603126812"/>
              </p:ext>
            </p:extLst>
          </p:nvPr>
        </p:nvGraphicFramePr>
        <p:xfrm>
          <a:off x="1066798" y="2514600"/>
          <a:ext cx="7924802" cy="3601720"/>
        </p:xfrm>
        <a:graphic>
          <a:graphicData uri="http://schemas.openxmlformats.org/drawingml/2006/table">
            <a:tbl>
              <a:tblPr firstRow="1" bandRow="1">
                <a:tableStyleId>{BDBED569-4797-4DF1-A0F4-6AAB3CD982D8}</a:tableStyleId>
              </a:tblPr>
              <a:tblGrid>
                <a:gridCol w="3200402"/>
                <a:gridCol w="1066800"/>
                <a:gridCol w="228600"/>
                <a:gridCol w="2286000"/>
                <a:gridCol w="1143000"/>
              </a:tblGrid>
              <a:tr h="370840">
                <a:tc>
                  <a:txBody>
                    <a:bodyPr/>
                    <a:lstStyle/>
                    <a:p>
                      <a:r>
                        <a:rPr lang="en-US" sz="1900" dirty="0" smtClean="0">
                          <a:latin typeface="Times New Roman" panose="02020603050405020304" pitchFamily="18" charset="0"/>
                          <a:cs typeface="Times New Roman" panose="02020603050405020304" pitchFamily="18" charset="0"/>
                        </a:rPr>
                        <a:t>Particulars</a:t>
                      </a:r>
                      <a:endParaRPr lang="en-US" sz="1900" dirty="0">
                        <a:latin typeface="Times New Roman" panose="02020603050405020304" pitchFamily="18" charset="0"/>
                        <a:cs typeface="Times New Roman" panose="02020603050405020304" pitchFamily="18" charset="0"/>
                      </a:endParaRPr>
                    </a:p>
                  </a:txBody>
                  <a:tcPr/>
                </a:tc>
                <a:tc>
                  <a:txBody>
                    <a:bodyPr/>
                    <a:lstStyle/>
                    <a:p>
                      <a:pPr algn="ctr"/>
                      <a:r>
                        <a:rPr lang="en-US" sz="1900" dirty="0" smtClean="0">
                          <a:latin typeface="Times New Roman" panose="02020603050405020304" pitchFamily="18" charset="0"/>
                          <a:cs typeface="Times New Roman" panose="02020603050405020304" pitchFamily="18" charset="0"/>
                        </a:rPr>
                        <a:t>Amount (</a:t>
                      </a:r>
                      <a:r>
                        <a:rPr lang="en-US" sz="1900" dirty="0" err="1" smtClean="0">
                          <a:latin typeface="Times New Roman" panose="02020603050405020304" pitchFamily="18" charset="0"/>
                          <a:cs typeface="Times New Roman" panose="02020603050405020304" pitchFamily="18" charset="0"/>
                        </a:rPr>
                        <a:t>Rs</a:t>
                      </a:r>
                      <a:r>
                        <a:rPr lang="en-US" sz="1900" dirty="0" smtClean="0">
                          <a:latin typeface="Times New Roman" panose="02020603050405020304" pitchFamily="18" charset="0"/>
                          <a:cs typeface="Times New Roman" panose="02020603050405020304" pitchFamily="18" charset="0"/>
                        </a:rPr>
                        <a:t>.)</a:t>
                      </a:r>
                      <a:endParaRPr lang="en-US" sz="1900" dirty="0">
                        <a:latin typeface="Times New Roman" panose="02020603050405020304" pitchFamily="18" charset="0"/>
                        <a:cs typeface="Times New Roman" panose="02020603050405020304" pitchFamily="18" charset="0"/>
                      </a:endParaRPr>
                    </a:p>
                  </a:txBody>
                  <a:tcPr/>
                </a:tc>
                <a:tc>
                  <a:txBody>
                    <a:bodyPr/>
                    <a:lstStyle/>
                    <a:p>
                      <a:endParaRPr lang="en-US" sz="19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900" dirty="0" smtClean="0">
                          <a:latin typeface="Times New Roman" panose="02020603050405020304" pitchFamily="18" charset="0"/>
                          <a:cs typeface="Times New Roman" panose="02020603050405020304" pitchFamily="18" charset="0"/>
                        </a:rPr>
                        <a:t>Particulars</a:t>
                      </a:r>
                    </a:p>
                    <a:p>
                      <a:endParaRPr lang="en-US" sz="1900" dirty="0">
                        <a:latin typeface="Times New Roman" panose="02020603050405020304" pitchFamily="18" charset="0"/>
                        <a:cs typeface="Times New Roman" panose="02020603050405020304" pitchFamily="18" charset="0"/>
                      </a:endParaRPr>
                    </a:p>
                  </a:txBody>
                  <a:tcPr/>
                </a:tc>
                <a:tc>
                  <a:txBody>
                    <a:bodyPr/>
                    <a:lstStyle/>
                    <a:p>
                      <a:pPr algn="ctr"/>
                      <a:r>
                        <a:rPr lang="en-US" sz="1900" dirty="0" smtClean="0">
                          <a:latin typeface="Times New Roman" panose="02020603050405020304" pitchFamily="18" charset="0"/>
                          <a:cs typeface="Times New Roman" panose="02020603050405020304" pitchFamily="18" charset="0"/>
                        </a:rPr>
                        <a:t>Amount (</a:t>
                      </a:r>
                      <a:r>
                        <a:rPr lang="en-US" sz="1900" dirty="0" err="1" smtClean="0">
                          <a:latin typeface="Times New Roman" panose="02020603050405020304" pitchFamily="18" charset="0"/>
                          <a:cs typeface="Times New Roman" panose="02020603050405020304" pitchFamily="18" charset="0"/>
                        </a:rPr>
                        <a:t>Rs</a:t>
                      </a:r>
                      <a:r>
                        <a:rPr lang="en-US" sz="1900" dirty="0" smtClean="0">
                          <a:latin typeface="Times New Roman" panose="02020603050405020304" pitchFamily="18" charset="0"/>
                          <a:cs typeface="Times New Roman" panose="02020603050405020304" pitchFamily="18" charset="0"/>
                        </a:rPr>
                        <a:t>.)</a:t>
                      </a:r>
                      <a:endParaRPr lang="en-US" sz="1900" dirty="0">
                        <a:latin typeface="Times New Roman" panose="02020603050405020304" pitchFamily="18" charset="0"/>
                        <a:cs typeface="Times New Roman" panose="02020603050405020304" pitchFamily="18" charset="0"/>
                      </a:endParaRPr>
                    </a:p>
                  </a:txBody>
                  <a:tcPr/>
                </a:tc>
              </a:tr>
              <a:tr h="370840">
                <a:tc>
                  <a:txBody>
                    <a:bodyPr/>
                    <a:lstStyle/>
                    <a:p>
                      <a:r>
                        <a:rPr lang="en-US" dirty="0" smtClean="0">
                          <a:latin typeface="Times New Roman" panose="02020603050405020304" pitchFamily="18" charset="0"/>
                          <a:cs typeface="Times New Roman" panose="02020603050405020304" pitchFamily="18" charset="0"/>
                        </a:rPr>
                        <a:t>To Opening Stock</a:t>
                      </a:r>
                    </a:p>
                    <a:p>
                      <a:r>
                        <a:rPr lang="en-US" dirty="0" smtClean="0">
                          <a:latin typeface="Times New Roman" panose="02020603050405020304" pitchFamily="18" charset="0"/>
                          <a:cs typeface="Times New Roman" panose="02020603050405020304" pitchFamily="18" charset="0"/>
                        </a:rPr>
                        <a:t>To</a:t>
                      </a:r>
                      <a:r>
                        <a:rPr lang="en-US" baseline="0" dirty="0" smtClean="0">
                          <a:latin typeface="Times New Roman" panose="02020603050405020304" pitchFamily="18" charset="0"/>
                          <a:cs typeface="Times New Roman" panose="02020603050405020304" pitchFamily="18" charset="0"/>
                        </a:rPr>
                        <a:t> Purchases</a:t>
                      </a:r>
                    </a:p>
                    <a:p>
                      <a:r>
                        <a:rPr lang="en-US" baseline="0" dirty="0" smtClean="0">
                          <a:latin typeface="Times New Roman" panose="02020603050405020304" pitchFamily="18" charset="0"/>
                          <a:cs typeface="Times New Roman" panose="02020603050405020304" pitchFamily="18" charset="0"/>
                        </a:rPr>
                        <a:t>Less : Return Outward</a:t>
                      </a:r>
                    </a:p>
                    <a:p>
                      <a:r>
                        <a:rPr lang="en-US" baseline="0" dirty="0" smtClean="0">
                          <a:latin typeface="Times New Roman" panose="02020603050405020304" pitchFamily="18" charset="0"/>
                          <a:cs typeface="Times New Roman" panose="02020603050405020304" pitchFamily="18" charset="0"/>
                        </a:rPr>
                        <a:t>To Direct Expenses</a:t>
                      </a:r>
                    </a:p>
                    <a:p>
                      <a:r>
                        <a:rPr lang="en-US" baseline="0" dirty="0" smtClean="0">
                          <a:latin typeface="Times New Roman" panose="02020603050405020304" pitchFamily="18" charset="0"/>
                          <a:cs typeface="Times New Roman" panose="02020603050405020304" pitchFamily="18" charset="0"/>
                        </a:rPr>
                        <a:t>To Carriage and Freight Inward</a:t>
                      </a:r>
                    </a:p>
                    <a:p>
                      <a:r>
                        <a:rPr lang="en-US" baseline="0" dirty="0" smtClean="0">
                          <a:latin typeface="Times New Roman" panose="02020603050405020304" pitchFamily="18" charset="0"/>
                          <a:cs typeface="Times New Roman" panose="02020603050405020304" pitchFamily="18" charset="0"/>
                        </a:rPr>
                        <a:t>To Wages</a:t>
                      </a:r>
                    </a:p>
                    <a:p>
                      <a:r>
                        <a:rPr lang="en-US" baseline="0" dirty="0" smtClean="0">
                          <a:latin typeface="Times New Roman" panose="02020603050405020304" pitchFamily="18" charset="0"/>
                          <a:cs typeface="Times New Roman" panose="02020603050405020304" pitchFamily="18" charset="0"/>
                        </a:rPr>
                        <a:t>To Gross Profit  *</a:t>
                      </a:r>
                    </a:p>
                    <a:p>
                      <a:r>
                        <a:rPr lang="en-US" baseline="0" dirty="0" smtClean="0">
                          <a:latin typeface="Times New Roman" panose="02020603050405020304" pitchFamily="18" charset="0"/>
                          <a:cs typeface="Times New Roman" panose="02020603050405020304" pitchFamily="18" charset="0"/>
                        </a:rPr>
                        <a:t>(Balancing Figure)</a:t>
                      </a:r>
                    </a:p>
                    <a:p>
                      <a:endParaRPr lang="en-US" dirty="0">
                        <a:latin typeface="Times New Roman" panose="02020603050405020304" pitchFamily="18" charset="0"/>
                        <a:cs typeface="Times New Roman" panose="02020603050405020304" pitchFamily="18" charset="0"/>
                      </a:endParaRPr>
                    </a:p>
                  </a:txBody>
                  <a:tcPr/>
                </a:tc>
                <a:tc>
                  <a:txBody>
                    <a:bodyPr/>
                    <a:lstStyle/>
                    <a:p>
                      <a:pPr algn="ctr"/>
                      <a:endParaRPr lang="en-US" dirty="0">
                        <a:latin typeface="Times New Roman" panose="02020603050405020304" pitchFamily="18" charset="0"/>
                        <a:cs typeface="Times New Roman" panose="02020603050405020304" pitchFamily="18" charset="0"/>
                      </a:endParaRPr>
                    </a:p>
                  </a:txBody>
                  <a:tcPr/>
                </a:tc>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By Sales</a:t>
                      </a:r>
                    </a:p>
                    <a:p>
                      <a:r>
                        <a:rPr lang="en-US" dirty="0" smtClean="0">
                          <a:latin typeface="Times New Roman" panose="02020603050405020304" pitchFamily="18" charset="0"/>
                          <a:cs typeface="Times New Roman" panose="02020603050405020304" pitchFamily="18" charset="0"/>
                        </a:rPr>
                        <a:t>Less : Returns</a:t>
                      </a:r>
                      <a:r>
                        <a:rPr lang="en-US" baseline="0" dirty="0" smtClean="0">
                          <a:latin typeface="Times New Roman" panose="02020603050405020304" pitchFamily="18" charset="0"/>
                          <a:cs typeface="Times New Roman" panose="02020603050405020304" pitchFamily="18" charset="0"/>
                        </a:rPr>
                        <a:t> Inward</a:t>
                      </a:r>
                    </a:p>
                    <a:p>
                      <a:r>
                        <a:rPr lang="en-US" baseline="0" dirty="0" smtClean="0">
                          <a:latin typeface="Times New Roman" panose="02020603050405020304" pitchFamily="18" charset="0"/>
                          <a:cs typeface="Times New Roman" panose="02020603050405020304" pitchFamily="18" charset="0"/>
                        </a:rPr>
                        <a:t>By Closing Stock</a:t>
                      </a:r>
                      <a:endParaRPr lang="en-US" dirty="0">
                        <a:latin typeface="Times New Roman" panose="02020603050405020304" pitchFamily="18" charset="0"/>
                        <a:cs typeface="Times New Roman" panose="02020603050405020304" pitchFamily="18" charset="0"/>
                      </a:endParaRPr>
                    </a:p>
                  </a:txBody>
                  <a:tcPr/>
                </a:tc>
                <a:tc>
                  <a:txBody>
                    <a:bodyPr/>
                    <a:lstStyle/>
                    <a:p>
                      <a:pPr algn="ctr"/>
                      <a:endParaRPr lang="en-US" dirty="0">
                        <a:latin typeface="Times New Roman" panose="02020603050405020304" pitchFamily="18" charset="0"/>
                        <a:cs typeface="Times New Roman" panose="02020603050405020304" pitchFamily="18" charset="0"/>
                      </a:endParaRPr>
                    </a:p>
                  </a:txBody>
                  <a:tcPr/>
                </a:tc>
              </a:tr>
              <a:tr h="370840">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pPr algn="ctr"/>
                      <a:endParaRPr lang="en-US" dirty="0">
                        <a:latin typeface="Times New Roman" panose="02020603050405020304" pitchFamily="18" charset="0"/>
                        <a:cs typeface="Times New Roman" panose="02020603050405020304" pitchFamily="18" charset="0"/>
                      </a:endParaRPr>
                    </a:p>
                  </a:txBody>
                  <a:tcPr/>
                </a:tc>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pPr algn="ctr"/>
                      <a:endParaRPr lang="en-US" dirty="0">
                        <a:latin typeface="Times New Roman" panose="02020603050405020304" pitchFamily="18" charset="0"/>
                        <a:cs typeface="Times New Roman" panose="02020603050405020304" pitchFamily="18" charset="0"/>
                      </a:endParaRPr>
                    </a:p>
                  </a:txBody>
                  <a:tcPr/>
                </a:tc>
              </a:tr>
            </a:tbl>
          </a:graphicData>
        </a:graphic>
      </p:graphicFrame>
      <p:sp>
        <p:nvSpPr>
          <p:cNvPr id="5" name="Footer Placeholder 4"/>
          <p:cNvSpPr>
            <a:spLocks noGrp="1"/>
          </p:cNvSpPr>
          <p:nvPr>
            <p:ph type="ftr" sz="quarter" idx="11"/>
          </p:nvPr>
        </p:nvSpPr>
        <p:spPr/>
        <p:txBody>
          <a:bodyPr/>
          <a:lstStyle/>
          <a:p>
            <a:r>
              <a:rPr lang="en-US" smtClean="0"/>
              <a:t>Prof. Rupa C. More</a:t>
            </a:r>
            <a:endParaRPr lang="en-US"/>
          </a:p>
        </p:txBody>
      </p:sp>
      <p:sp>
        <p:nvSpPr>
          <p:cNvPr id="6" name="Slide Number Placeholder 5"/>
          <p:cNvSpPr>
            <a:spLocks noGrp="1"/>
          </p:cNvSpPr>
          <p:nvPr>
            <p:ph type="sldNum" sz="quarter" idx="12"/>
          </p:nvPr>
        </p:nvSpPr>
        <p:spPr/>
        <p:txBody>
          <a:bodyPr/>
          <a:lstStyle/>
          <a:p>
            <a:fld id="{317F0FB8-E10A-4404-AF78-6E98741CC539}" type="slidenum">
              <a:rPr lang="en-US" smtClean="0"/>
              <a:t>8</a:t>
            </a:fld>
            <a:endParaRPr lang="en-US"/>
          </a:p>
        </p:txBody>
      </p:sp>
    </p:spTree>
    <p:extLst>
      <p:ext uri="{BB962C8B-B14F-4D97-AF65-F5344CB8AC3E}">
        <p14:creationId xmlns:p14="http://schemas.microsoft.com/office/powerpoint/2010/main" val="273083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par>
                                <p:cTn id="15" presetID="2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534400" cy="1143000"/>
          </a:xfrm>
        </p:spPr>
        <p:txBody>
          <a:bodyPr>
            <a:noAutofit/>
          </a:bodyPr>
          <a:lstStyle/>
          <a:p>
            <a:r>
              <a:rPr lang="en-US" sz="3000" dirty="0" smtClean="0">
                <a:latin typeface="Times New Roman" panose="02020603050405020304" pitchFamily="18" charset="0"/>
                <a:cs typeface="Times New Roman" panose="02020603050405020304" pitchFamily="18" charset="0"/>
              </a:rPr>
              <a:t>Calculation of Percentage of Gross Profit to Sales</a:t>
            </a:r>
            <a:endParaRPr lang="en-US" sz="3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sz="4000" dirty="0" smtClean="0">
                <a:latin typeface="Times New Roman" panose="02020603050405020304" pitchFamily="18" charset="0"/>
                <a:cs typeface="Times New Roman" panose="02020603050405020304" pitchFamily="18" charset="0"/>
              </a:rPr>
              <a:t>If Sales 	      = 100 then </a:t>
            </a:r>
          </a:p>
          <a:p>
            <a:pPr marL="0" indent="0">
              <a:buNone/>
            </a:pPr>
            <a:r>
              <a:rPr lang="en-US" sz="4000" dirty="0" smtClean="0">
                <a:latin typeface="Times New Roman" panose="02020603050405020304" pitchFamily="18" charset="0"/>
                <a:cs typeface="Times New Roman" panose="02020603050405020304" pitchFamily="18" charset="0"/>
              </a:rPr>
              <a:t>Gross Profit  = ?</a:t>
            </a:r>
          </a:p>
          <a:p>
            <a:pPr marL="0" indent="0">
              <a:buNone/>
            </a:pPr>
            <a:r>
              <a:rPr lang="en-US" sz="4000" dirty="0" smtClean="0">
                <a:latin typeface="Times New Roman" panose="02020603050405020304" pitchFamily="18" charset="0"/>
                <a:cs typeface="Times New Roman" panose="02020603050405020304" pitchFamily="18" charset="0"/>
              </a:rPr>
              <a:t>Then formula is  :-</a:t>
            </a:r>
          </a:p>
          <a:p>
            <a:pPr marL="0" indent="0">
              <a:buNone/>
            </a:pPr>
            <a:r>
              <a:rPr lang="en-US" sz="4000" dirty="0" smtClean="0">
                <a:latin typeface="Times New Roman" panose="02020603050405020304" pitchFamily="18" charset="0"/>
                <a:cs typeface="Times New Roman" panose="02020603050405020304" pitchFamily="18" charset="0"/>
              </a:rPr>
              <a:t>% of GP </a:t>
            </a:r>
            <a:r>
              <a:rPr lang="en-US" sz="4000" dirty="0">
                <a:latin typeface="Times New Roman" panose="02020603050405020304" pitchFamily="18" charset="0"/>
                <a:cs typeface="Times New Roman" panose="02020603050405020304" pitchFamily="18" charset="0"/>
              </a:rPr>
              <a:t>	</a:t>
            </a:r>
            <a:r>
              <a:rPr lang="en-US" sz="4000" dirty="0" smtClean="0">
                <a:latin typeface="Times New Roman" panose="02020603050405020304" pitchFamily="18" charset="0"/>
                <a:cs typeface="Times New Roman" panose="02020603050405020304" pitchFamily="18" charset="0"/>
              </a:rPr>
              <a:t>= </a:t>
            </a:r>
            <a:r>
              <a:rPr lang="en-US" sz="4000" u="sng" dirty="0" smtClean="0">
                <a:latin typeface="Times New Roman" panose="02020603050405020304" pitchFamily="18" charset="0"/>
                <a:cs typeface="Times New Roman" panose="02020603050405020304" pitchFamily="18" charset="0"/>
              </a:rPr>
              <a:t>Gross Profit </a:t>
            </a:r>
            <a:r>
              <a:rPr lang="en-US" sz="4000" dirty="0" smtClean="0">
                <a:latin typeface="Times New Roman" panose="02020603050405020304" pitchFamily="18" charset="0"/>
                <a:cs typeface="Times New Roman" panose="02020603050405020304" pitchFamily="18" charset="0"/>
              </a:rPr>
              <a:t>× 100</a:t>
            </a:r>
          </a:p>
          <a:p>
            <a:pPr marL="0" indent="0">
              <a:buNone/>
            </a:pPr>
            <a:r>
              <a:rPr lang="en-US" sz="4000" dirty="0" smtClean="0">
                <a:latin typeface="Times New Roman" panose="02020603050405020304" pitchFamily="18" charset="0"/>
                <a:cs typeface="Times New Roman" panose="02020603050405020304" pitchFamily="18" charset="0"/>
              </a:rPr>
              <a:t>			       Sales</a:t>
            </a:r>
            <a:endParaRPr lang="en-US" sz="4000" dirty="0">
              <a:latin typeface="Times New Roman" panose="02020603050405020304" pitchFamily="18" charset="0"/>
              <a:cs typeface="Times New Roman" panose="02020603050405020304" pitchFamily="18" charset="0"/>
            </a:endParaRPr>
          </a:p>
        </p:txBody>
      </p:sp>
      <p:sp>
        <p:nvSpPr>
          <p:cNvPr id="4" name="Rectangle 3"/>
          <p:cNvSpPr/>
          <p:nvPr/>
        </p:nvSpPr>
        <p:spPr>
          <a:xfrm>
            <a:off x="457200" y="2971800"/>
            <a:ext cx="7543800" cy="2057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r>
              <a:rPr lang="en-US" smtClean="0"/>
              <a:t>Prof. Rupa C. More</a:t>
            </a:r>
            <a:endParaRPr lang="en-US"/>
          </a:p>
        </p:txBody>
      </p:sp>
      <p:sp>
        <p:nvSpPr>
          <p:cNvPr id="6" name="Slide Number Placeholder 5"/>
          <p:cNvSpPr>
            <a:spLocks noGrp="1"/>
          </p:cNvSpPr>
          <p:nvPr>
            <p:ph type="sldNum" sz="quarter" idx="12"/>
          </p:nvPr>
        </p:nvSpPr>
        <p:spPr/>
        <p:txBody>
          <a:bodyPr/>
          <a:lstStyle/>
          <a:p>
            <a:fld id="{317F0FB8-E10A-4404-AF78-6E98741CC539}" type="slidenum">
              <a:rPr lang="en-US" smtClean="0"/>
              <a:t>9</a:t>
            </a:fld>
            <a:endParaRPr lang="en-US"/>
          </a:p>
        </p:txBody>
      </p:sp>
    </p:spTree>
    <p:extLst>
      <p:ext uri="{BB962C8B-B14F-4D97-AF65-F5344CB8AC3E}">
        <p14:creationId xmlns:p14="http://schemas.microsoft.com/office/powerpoint/2010/main" val="167230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2109" y="76200"/>
            <a:ext cx="8229600" cy="5973763"/>
          </a:xfrm>
        </p:spPr>
        <p:txBody>
          <a:bodyPr/>
          <a:lstStyle/>
          <a:p>
            <a:pPr marL="0" indent="0">
              <a:buNone/>
            </a:pPr>
            <a:r>
              <a:rPr lang="en-US" sz="2600" dirty="0" smtClean="0">
                <a:latin typeface="Times New Roman" panose="02020603050405020304" pitchFamily="18" charset="0"/>
                <a:cs typeface="Times New Roman" panose="02020603050405020304" pitchFamily="18" charset="0"/>
              </a:rPr>
              <a:t>Step – II. Find out the value of the stock on the date of fire by constructing a separate Memorandum Trading Account </a:t>
            </a:r>
            <a:r>
              <a:rPr lang="en-US" dirty="0" smtClean="0">
                <a:latin typeface="Times New Roman" panose="02020603050405020304" pitchFamily="18" charset="0"/>
                <a:cs typeface="Times New Roman" panose="02020603050405020304" pitchFamily="18" charset="0"/>
              </a:rPr>
              <a:t>:</a:t>
            </a:r>
          </a:p>
          <a:p>
            <a:pPr marL="0" indent="0">
              <a:buNone/>
            </a:pPr>
            <a:endParaRPr lang="en-US" dirty="0">
              <a:latin typeface="Times New Roman" panose="02020603050405020304" pitchFamily="18" charset="0"/>
              <a:cs typeface="Times New Roman" panose="02020603050405020304" pitchFamily="18" charset="0"/>
            </a:endParaRPr>
          </a:p>
        </p:txBody>
      </p:sp>
      <p:sp>
        <p:nvSpPr>
          <p:cNvPr id="4" name="Content Placeholder 2"/>
          <p:cNvSpPr txBox="1">
            <a:spLocks/>
          </p:cNvSpPr>
          <p:nvPr/>
        </p:nvSpPr>
        <p:spPr>
          <a:xfrm>
            <a:off x="914400" y="1143001"/>
            <a:ext cx="8077200" cy="556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600" dirty="0" smtClean="0">
                <a:latin typeface="Times New Roman" panose="02020603050405020304" pitchFamily="18" charset="0"/>
                <a:cs typeface="Times New Roman" panose="02020603050405020304" pitchFamily="18" charset="0"/>
              </a:rPr>
              <a:t>Memorandum Trading Account </a:t>
            </a:r>
          </a:p>
          <a:p>
            <a:pPr marL="0" indent="0" algn="ctr">
              <a:buFont typeface="Arial" panose="020B0604020202020204" pitchFamily="34" charset="0"/>
              <a:buNone/>
            </a:pPr>
            <a:r>
              <a:rPr lang="en-US" sz="2600" dirty="0" smtClean="0">
                <a:latin typeface="Times New Roman" panose="02020603050405020304" pitchFamily="18" charset="0"/>
                <a:cs typeface="Times New Roman" panose="02020603050405020304" pitchFamily="18" charset="0"/>
              </a:rPr>
              <a:t>From 1</a:t>
            </a:r>
            <a:r>
              <a:rPr lang="en-US" sz="2600" baseline="30000" dirty="0" smtClean="0">
                <a:latin typeface="Times New Roman" panose="02020603050405020304" pitchFamily="18" charset="0"/>
                <a:cs typeface="Times New Roman" panose="02020603050405020304" pitchFamily="18" charset="0"/>
              </a:rPr>
              <a:t>st</a:t>
            </a:r>
            <a:r>
              <a:rPr lang="en-US" sz="2600" dirty="0" smtClean="0">
                <a:latin typeface="Times New Roman" panose="02020603050405020304" pitchFamily="18" charset="0"/>
                <a:cs typeface="Times New Roman" panose="02020603050405020304" pitchFamily="18" charset="0"/>
              </a:rPr>
              <a:t> day of accounting year to the date of fire…..</a:t>
            </a:r>
          </a:p>
          <a:p>
            <a:pPr marL="0" indent="0">
              <a:buFont typeface="Arial" panose="020B0604020202020204" pitchFamily="34" charset="0"/>
              <a:buNone/>
            </a:pPr>
            <a:r>
              <a:rPr lang="en-US" sz="2300" dirty="0" smtClean="0">
                <a:latin typeface="Times New Roman" panose="02020603050405020304" pitchFamily="18" charset="0"/>
                <a:cs typeface="Times New Roman" panose="02020603050405020304" pitchFamily="18" charset="0"/>
              </a:rPr>
              <a:t>Dr. 	                        					       Cr.</a:t>
            </a:r>
          </a:p>
          <a:p>
            <a:pPr marL="0" indent="0">
              <a:buFont typeface="Arial" panose="020B0604020202020204" pitchFamily="34" charset="0"/>
              <a:buNone/>
            </a:pPr>
            <a:endParaRPr lang="en-US"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572928508"/>
              </p:ext>
            </p:extLst>
          </p:nvPr>
        </p:nvGraphicFramePr>
        <p:xfrm>
          <a:off x="990600" y="2667000"/>
          <a:ext cx="8153400" cy="3962400"/>
        </p:xfrm>
        <a:graphic>
          <a:graphicData uri="http://schemas.openxmlformats.org/drawingml/2006/table">
            <a:tbl>
              <a:tblPr firstRow="1" bandRow="1">
                <a:tableStyleId>{BDBED569-4797-4DF1-A0F4-6AAB3CD982D8}</a:tableStyleId>
              </a:tblPr>
              <a:tblGrid>
                <a:gridCol w="3183709"/>
                <a:gridCol w="1058216"/>
                <a:gridCol w="212247"/>
                <a:gridCol w="2556228"/>
                <a:gridCol w="1143000"/>
              </a:tblGrid>
              <a:tr h="737711">
                <a:tc>
                  <a:txBody>
                    <a:bodyPr/>
                    <a:lstStyle/>
                    <a:p>
                      <a:r>
                        <a:rPr lang="en-US" sz="1900" dirty="0" smtClean="0">
                          <a:latin typeface="Times New Roman" panose="02020603050405020304" pitchFamily="18" charset="0"/>
                          <a:cs typeface="Times New Roman" panose="02020603050405020304" pitchFamily="18" charset="0"/>
                        </a:rPr>
                        <a:t>Particulars</a:t>
                      </a:r>
                      <a:endParaRPr lang="en-US" sz="1900" dirty="0">
                        <a:latin typeface="Times New Roman" panose="02020603050405020304" pitchFamily="18" charset="0"/>
                        <a:cs typeface="Times New Roman" panose="02020603050405020304" pitchFamily="18" charset="0"/>
                      </a:endParaRPr>
                    </a:p>
                  </a:txBody>
                  <a:tcPr/>
                </a:tc>
                <a:tc>
                  <a:txBody>
                    <a:bodyPr/>
                    <a:lstStyle/>
                    <a:p>
                      <a:pPr algn="ctr"/>
                      <a:r>
                        <a:rPr lang="en-US" sz="1900" dirty="0" smtClean="0">
                          <a:latin typeface="Times New Roman" panose="02020603050405020304" pitchFamily="18" charset="0"/>
                          <a:cs typeface="Times New Roman" panose="02020603050405020304" pitchFamily="18" charset="0"/>
                        </a:rPr>
                        <a:t>Amount (</a:t>
                      </a:r>
                      <a:r>
                        <a:rPr lang="en-US" sz="1900" dirty="0" err="1" smtClean="0">
                          <a:latin typeface="Times New Roman" panose="02020603050405020304" pitchFamily="18" charset="0"/>
                          <a:cs typeface="Times New Roman" panose="02020603050405020304" pitchFamily="18" charset="0"/>
                        </a:rPr>
                        <a:t>Rs</a:t>
                      </a:r>
                      <a:r>
                        <a:rPr lang="en-US" sz="1900" dirty="0" smtClean="0">
                          <a:latin typeface="Times New Roman" panose="02020603050405020304" pitchFamily="18" charset="0"/>
                          <a:cs typeface="Times New Roman" panose="02020603050405020304" pitchFamily="18" charset="0"/>
                        </a:rPr>
                        <a:t>.)</a:t>
                      </a:r>
                      <a:endParaRPr lang="en-US" sz="1900" dirty="0">
                        <a:latin typeface="Times New Roman" panose="02020603050405020304" pitchFamily="18" charset="0"/>
                        <a:cs typeface="Times New Roman" panose="02020603050405020304" pitchFamily="18" charset="0"/>
                      </a:endParaRPr>
                    </a:p>
                  </a:txBody>
                  <a:tcPr/>
                </a:tc>
                <a:tc>
                  <a:txBody>
                    <a:bodyPr/>
                    <a:lstStyle/>
                    <a:p>
                      <a:endParaRPr lang="en-US" sz="19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900" dirty="0" smtClean="0">
                          <a:latin typeface="Times New Roman" panose="02020603050405020304" pitchFamily="18" charset="0"/>
                          <a:cs typeface="Times New Roman" panose="02020603050405020304" pitchFamily="18" charset="0"/>
                        </a:rPr>
                        <a:t>Particulars</a:t>
                      </a:r>
                    </a:p>
                    <a:p>
                      <a:endParaRPr lang="en-US" sz="1900" dirty="0">
                        <a:latin typeface="Times New Roman" panose="02020603050405020304" pitchFamily="18" charset="0"/>
                        <a:cs typeface="Times New Roman" panose="02020603050405020304" pitchFamily="18" charset="0"/>
                      </a:endParaRPr>
                    </a:p>
                  </a:txBody>
                  <a:tcPr/>
                </a:tc>
                <a:tc>
                  <a:txBody>
                    <a:bodyPr/>
                    <a:lstStyle/>
                    <a:p>
                      <a:pPr algn="ctr"/>
                      <a:r>
                        <a:rPr lang="en-US" sz="1900" dirty="0" smtClean="0">
                          <a:latin typeface="Times New Roman" panose="02020603050405020304" pitchFamily="18" charset="0"/>
                          <a:cs typeface="Times New Roman" panose="02020603050405020304" pitchFamily="18" charset="0"/>
                        </a:rPr>
                        <a:t>Amount (</a:t>
                      </a:r>
                      <a:r>
                        <a:rPr lang="en-US" sz="1900" dirty="0" err="1" smtClean="0">
                          <a:latin typeface="Times New Roman" panose="02020603050405020304" pitchFamily="18" charset="0"/>
                          <a:cs typeface="Times New Roman" panose="02020603050405020304" pitchFamily="18" charset="0"/>
                        </a:rPr>
                        <a:t>Rs</a:t>
                      </a:r>
                      <a:r>
                        <a:rPr lang="en-US" sz="1900" dirty="0" smtClean="0">
                          <a:latin typeface="Times New Roman" panose="02020603050405020304" pitchFamily="18" charset="0"/>
                          <a:cs typeface="Times New Roman" panose="02020603050405020304" pitchFamily="18" charset="0"/>
                        </a:rPr>
                        <a:t>.)</a:t>
                      </a:r>
                      <a:endParaRPr lang="en-US" sz="1900" dirty="0">
                        <a:latin typeface="Times New Roman" panose="02020603050405020304" pitchFamily="18" charset="0"/>
                        <a:cs typeface="Times New Roman" panose="02020603050405020304" pitchFamily="18" charset="0"/>
                      </a:endParaRPr>
                    </a:p>
                  </a:txBody>
                  <a:tcPr/>
                </a:tc>
              </a:tr>
              <a:tr h="2816713">
                <a:tc>
                  <a:txBody>
                    <a:bodyPr/>
                    <a:lstStyle/>
                    <a:p>
                      <a:r>
                        <a:rPr lang="en-US" dirty="0" smtClean="0">
                          <a:latin typeface="Times New Roman" panose="02020603050405020304" pitchFamily="18" charset="0"/>
                          <a:cs typeface="Times New Roman" panose="02020603050405020304" pitchFamily="18" charset="0"/>
                        </a:rPr>
                        <a:t>To Opening Stock</a:t>
                      </a:r>
                    </a:p>
                    <a:p>
                      <a:r>
                        <a:rPr lang="en-US" dirty="0" smtClean="0">
                          <a:latin typeface="Times New Roman" panose="02020603050405020304" pitchFamily="18" charset="0"/>
                          <a:cs typeface="Times New Roman" panose="02020603050405020304" pitchFamily="18" charset="0"/>
                        </a:rPr>
                        <a:t>To</a:t>
                      </a:r>
                      <a:r>
                        <a:rPr lang="en-US" baseline="0" dirty="0" smtClean="0">
                          <a:latin typeface="Times New Roman" panose="02020603050405020304" pitchFamily="18" charset="0"/>
                          <a:cs typeface="Times New Roman" panose="02020603050405020304" pitchFamily="18" charset="0"/>
                        </a:rPr>
                        <a:t> Purchases</a:t>
                      </a:r>
                    </a:p>
                    <a:p>
                      <a:r>
                        <a:rPr lang="en-US" baseline="0" dirty="0" smtClean="0">
                          <a:latin typeface="Times New Roman" panose="02020603050405020304" pitchFamily="18" charset="0"/>
                          <a:cs typeface="Times New Roman" panose="02020603050405020304" pitchFamily="18" charset="0"/>
                        </a:rPr>
                        <a:t>Less : Return Outward</a:t>
                      </a:r>
                    </a:p>
                    <a:p>
                      <a:r>
                        <a:rPr lang="en-US" baseline="0" dirty="0" smtClean="0">
                          <a:latin typeface="Times New Roman" panose="02020603050405020304" pitchFamily="18" charset="0"/>
                          <a:cs typeface="Times New Roman" panose="02020603050405020304" pitchFamily="18" charset="0"/>
                        </a:rPr>
                        <a:t>To Direct Expenses</a:t>
                      </a:r>
                    </a:p>
                    <a:p>
                      <a:r>
                        <a:rPr lang="en-US" baseline="0" dirty="0" smtClean="0">
                          <a:latin typeface="Times New Roman" panose="02020603050405020304" pitchFamily="18" charset="0"/>
                          <a:cs typeface="Times New Roman" panose="02020603050405020304" pitchFamily="18" charset="0"/>
                        </a:rPr>
                        <a:t>To Carriage and Freight Inward</a:t>
                      </a:r>
                    </a:p>
                    <a:p>
                      <a:r>
                        <a:rPr lang="en-US" baseline="0" dirty="0" smtClean="0">
                          <a:latin typeface="Times New Roman" panose="02020603050405020304" pitchFamily="18" charset="0"/>
                          <a:cs typeface="Times New Roman" panose="02020603050405020304" pitchFamily="18" charset="0"/>
                        </a:rPr>
                        <a:t>To Wages</a:t>
                      </a:r>
                    </a:p>
                    <a:p>
                      <a:r>
                        <a:rPr lang="en-US" baseline="0" dirty="0" smtClean="0">
                          <a:latin typeface="Times New Roman" panose="02020603050405020304" pitchFamily="18" charset="0"/>
                          <a:cs typeface="Times New Roman" panose="02020603050405020304" pitchFamily="18" charset="0"/>
                        </a:rPr>
                        <a:t>To Gross Profit  </a:t>
                      </a:r>
                    </a:p>
                    <a:p>
                      <a:r>
                        <a:rPr lang="en-US" baseline="0" dirty="0" smtClean="0">
                          <a:latin typeface="Times New Roman" panose="02020603050405020304" pitchFamily="18" charset="0"/>
                          <a:cs typeface="Times New Roman" panose="02020603050405020304" pitchFamily="18" charset="0"/>
                        </a:rPr>
                        <a:t>(% on Sales)</a:t>
                      </a:r>
                    </a:p>
                    <a:p>
                      <a:endParaRPr lang="en-US" dirty="0">
                        <a:latin typeface="Times New Roman" panose="02020603050405020304" pitchFamily="18" charset="0"/>
                        <a:cs typeface="Times New Roman" panose="02020603050405020304" pitchFamily="18" charset="0"/>
                      </a:endParaRPr>
                    </a:p>
                  </a:txBody>
                  <a:tcPr/>
                </a:tc>
                <a:tc>
                  <a:txBody>
                    <a:bodyPr/>
                    <a:lstStyle/>
                    <a:p>
                      <a:pPr algn="ctr"/>
                      <a:endParaRPr lang="en-US" dirty="0">
                        <a:latin typeface="Times New Roman" panose="02020603050405020304" pitchFamily="18" charset="0"/>
                        <a:cs typeface="Times New Roman" panose="02020603050405020304" pitchFamily="18" charset="0"/>
                      </a:endParaRPr>
                    </a:p>
                  </a:txBody>
                  <a:tcPr/>
                </a:tc>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By Sales</a:t>
                      </a:r>
                    </a:p>
                    <a:p>
                      <a:r>
                        <a:rPr lang="en-US" dirty="0" smtClean="0">
                          <a:latin typeface="Times New Roman" panose="02020603050405020304" pitchFamily="18" charset="0"/>
                          <a:cs typeface="Times New Roman" panose="02020603050405020304" pitchFamily="18" charset="0"/>
                        </a:rPr>
                        <a:t>Less : Returns</a:t>
                      </a:r>
                      <a:r>
                        <a:rPr lang="en-US" baseline="0" dirty="0" smtClean="0">
                          <a:latin typeface="Times New Roman" panose="02020603050405020304" pitchFamily="18" charset="0"/>
                          <a:cs typeface="Times New Roman" panose="02020603050405020304" pitchFamily="18" charset="0"/>
                        </a:rPr>
                        <a:t> Inward</a:t>
                      </a:r>
                    </a:p>
                    <a:p>
                      <a:r>
                        <a:rPr lang="en-US" baseline="0" dirty="0" smtClean="0">
                          <a:latin typeface="Times New Roman" panose="02020603050405020304" pitchFamily="18" charset="0"/>
                          <a:cs typeface="Times New Roman" panose="02020603050405020304" pitchFamily="18" charset="0"/>
                        </a:rPr>
                        <a:t>By Stock on the date of fire</a:t>
                      </a:r>
                    </a:p>
                    <a:p>
                      <a:r>
                        <a:rPr lang="en-US" baseline="0" dirty="0" smtClean="0">
                          <a:latin typeface="Times New Roman" panose="02020603050405020304" pitchFamily="18" charset="0"/>
                          <a:cs typeface="Times New Roman" panose="02020603050405020304" pitchFamily="18" charset="0"/>
                        </a:rPr>
                        <a:t>(Balancing Figure) *</a:t>
                      </a:r>
                      <a:endParaRPr lang="en-US" dirty="0">
                        <a:latin typeface="Times New Roman" panose="02020603050405020304" pitchFamily="18" charset="0"/>
                        <a:cs typeface="Times New Roman" panose="02020603050405020304" pitchFamily="18" charset="0"/>
                      </a:endParaRPr>
                    </a:p>
                  </a:txBody>
                  <a:tcPr/>
                </a:tc>
                <a:tc>
                  <a:txBody>
                    <a:bodyPr/>
                    <a:lstStyle/>
                    <a:p>
                      <a:pPr algn="ctr"/>
                      <a:endParaRPr lang="en-US" dirty="0">
                        <a:latin typeface="Times New Roman" panose="02020603050405020304" pitchFamily="18" charset="0"/>
                        <a:cs typeface="Times New Roman" panose="02020603050405020304" pitchFamily="18" charset="0"/>
                      </a:endParaRPr>
                    </a:p>
                  </a:txBody>
                  <a:tcPr/>
                </a:tc>
              </a:tr>
              <a:tr h="407976">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pPr algn="ctr"/>
                      <a:endParaRPr lang="en-US" dirty="0">
                        <a:latin typeface="Times New Roman" panose="02020603050405020304" pitchFamily="18" charset="0"/>
                        <a:cs typeface="Times New Roman" panose="02020603050405020304" pitchFamily="18" charset="0"/>
                      </a:endParaRPr>
                    </a:p>
                  </a:txBody>
                  <a:tcPr/>
                </a:tc>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pPr algn="ctr"/>
                      <a:endParaRPr lang="en-US" dirty="0">
                        <a:latin typeface="Times New Roman" panose="02020603050405020304" pitchFamily="18" charset="0"/>
                        <a:cs typeface="Times New Roman" panose="02020603050405020304" pitchFamily="18" charset="0"/>
                      </a:endParaRPr>
                    </a:p>
                  </a:txBody>
                  <a:tcPr/>
                </a:tc>
              </a:tr>
            </a:tbl>
          </a:graphicData>
        </a:graphic>
      </p:graphicFrame>
      <p:sp>
        <p:nvSpPr>
          <p:cNvPr id="6" name="Footer Placeholder 5"/>
          <p:cNvSpPr>
            <a:spLocks noGrp="1"/>
          </p:cNvSpPr>
          <p:nvPr>
            <p:ph type="ftr" sz="quarter" idx="11"/>
          </p:nvPr>
        </p:nvSpPr>
        <p:spPr/>
        <p:txBody>
          <a:bodyPr/>
          <a:lstStyle/>
          <a:p>
            <a:r>
              <a:rPr lang="en-US" smtClean="0"/>
              <a:t>Prof. Rupa C. More</a:t>
            </a:r>
            <a:endParaRPr lang="en-US"/>
          </a:p>
        </p:txBody>
      </p:sp>
      <p:sp>
        <p:nvSpPr>
          <p:cNvPr id="7" name="Slide Number Placeholder 6"/>
          <p:cNvSpPr>
            <a:spLocks noGrp="1"/>
          </p:cNvSpPr>
          <p:nvPr>
            <p:ph type="sldNum" sz="quarter" idx="12"/>
          </p:nvPr>
        </p:nvSpPr>
        <p:spPr/>
        <p:txBody>
          <a:bodyPr/>
          <a:lstStyle/>
          <a:p>
            <a:fld id="{317F0FB8-E10A-4404-AF78-6E98741CC539}" type="slidenum">
              <a:rPr lang="en-US" smtClean="0"/>
              <a:t>10</a:t>
            </a:fld>
            <a:endParaRPr lang="en-US"/>
          </a:p>
        </p:txBody>
      </p:sp>
    </p:spTree>
    <p:extLst>
      <p:ext uri="{BB962C8B-B14F-4D97-AF65-F5344CB8AC3E}">
        <p14:creationId xmlns:p14="http://schemas.microsoft.com/office/powerpoint/2010/main" val="162712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wipe(down)">
                                      <p:cBhvr>
                                        <p:cTn id="15" dur="500"/>
                                        <p:tgtEl>
                                          <p:spTgt spid="4">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wipe(down)">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304800"/>
            <a:ext cx="7696200" cy="5821363"/>
          </a:xfrm>
        </p:spPr>
        <p:txBody>
          <a:bodyPr/>
          <a:lstStyle/>
          <a:p>
            <a:pPr marL="0" indent="0">
              <a:buNone/>
            </a:pPr>
            <a:r>
              <a:rPr lang="en-US" dirty="0" smtClean="0">
                <a:latin typeface="Times New Roman" panose="02020603050405020304" pitchFamily="18" charset="0"/>
                <a:cs typeface="Times New Roman" panose="02020603050405020304" pitchFamily="18" charset="0"/>
              </a:rPr>
              <a:t>Step – III. Claim for Loss of Stock</a:t>
            </a:r>
          </a:p>
          <a:p>
            <a:pPr marL="0" indent="0">
              <a:buNone/>
            </a:pPr>
            <a:r>
              <a:rPr lang="en-US" dirty="0" smtClean="0">
                <a:latin typeface="Times New Roman" panose="02020603050405020304" pitchFamily="18" charset="0"/>
                <a:cs typeface="Times New Roman" panose="02020603050405020304" pitchFamily="18" charset="0"/>
              </a:rPr>
              <a:t>Statement showing Claim for Loss of Stock</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Subject to Average Clause.</a:t>
            </a:r>
            <a:endParaRPr lang="en-US"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60517269"/>
              </p:ext>
            </p:extLst>
          </p:nvPr>
        </p:nvGraphicFramePr>
        <p:xfrm>
          <a:off x="1143000" y="2108200"/>
          <a:ext cx="7696200" cy="1930400"/>
        </p:xfrm>
        <a:graphic>
          <a:graphicData uri="http://schemas.openxmlformats.org/drawingml/2006/table">
            <a:tbl>
              <a:tblPr firstRow="1" bandRow="1">
                <a:tableStyleId>{BC89EF96-8CEA-46FF-86C4-4CE0E7609802}</a:tableStyleId>
              </a:tblPr>
              <a:tblGrid>
                <a:gridCol w="5695188"/>
                <a:gridCol w="2001012"/>
              </a:tblGrid>
              <a:tr h="370840">
                <a:tc>
                  <a:txBody>
                    <a:bodyPr/>
                    <a:lstStyle/>
                    <a:p>
                      <a:r>
                        <a:rPr lang="en-US" dirty="0" smtClean="0">
                          <a:latin typeface="Times New Roman" panose="02020603050405020304" pitchFamily="18" charset="0"/>
                          <a:cs typeface="Times New Roman" panose="02020603050405020304" pitchFamily="18" charset="0"/>
                        </a:rPr>
                        <a:t>Particulars</a:t>
                      </a:r>
                      <a:endParaRPr lang="en-US" dirty="0">
                        <a:latin typeface="Times New Roman" panose="02020603050405020304" pitchFamily="18" charset="0"/>
                        <a:cs typeface="Times New Roman" panose="02020603050405020304" pitchFamily="18" charset="0"/>
                      </a:endParaRPr>
                    </a:p>
                  </a:txBody>
                  <a:tcPr/>
                </a:tc>
                <a:tc>
                  <a:txBody>
                    <a:bodyPr/>
                    <a:lstStyle/>
                    <a:p>
                      <a:pPr algn="ctr"/>
                      <a:r>
                        <a:rPr lang="en-US" dirty="0" smtClean="0">
                          <a:latin typeface="Times New Roman" panose="02020603050405020304" pitchFamily="18" charset="0"/>
                          <a:cs typeface="Times New Roman" panose="02020603050405020304" pitchFamily="18" charset="0"/>
                        </a:rPr>
                        <a:t>Amount (</a:t>
                      </a:r>
                      <a:r>
                        <a:rPr lang="en-US" dirty="0" err="1" smtClean="0">
                          <a:latin typeface="Times New Roman" panose="02020603050405020304" pitchFamily="18" charset="0"/>
                          <a:cs typeface="Times New Roman" panose="02020603050405020304" pitchFamily="18" charset="0"/>
                        </a:rPr>
                        <a:t>Rs</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txBody>
                  <a:tcPr/>
                </a:tc>
              </a:tr>
              <a:tr h="370840">
                <a:tc>
                  <a:txBody>
                    <a:bodyPr/>
                    <a:lstStyle/>
                    <a:p>
                      <a:r>
                        <a:rPr lang="en-US" dirty="0" smtClean="0">
                          <a:latin typeface="Times New Roman" panose="02020603050405020304" pitchFamily="18" charset="0"/>
                          <a:cs typeface="Times New Roman" panose="02020603050405020304" pitchFamily="18" charset="0"/>
                        </a:rPr>
                        <a:t>Stock on the date of fire</a:t>
                      </a:r>
                    </a:p>
                    <a:p>
                      <a:r>
                        <a:rPr lang="en-US" dirty="0" smtClean="0">
                          <a:latin typeface="Times New Roman" panose="02020603050405020304" pitchFamily="18" charset="0"/>
                          <a:cs typeface="Times New Roman" panose="02020603050405020304" pitchFamily="18" charset="0"/>
                        </a:rPr>
                        <a:t>( As per Memorandum Trading Account)</a:t>
                      </a:r>
                    </a:p>
                    <a:p>
                      <a:r>
                        <a:rPr lang="en-US" dirty="0" smtClean="0">
                          <a:latin typeface="Times New Roman" panose="02020603050405020304" pitchFamily="18" charset="0"/>
                          <a:cs typeface="Times New Roman" panose="02020603050405020304" pitchFamily="18" charset="0"/>
                        </a:rPr>
                        <a:t>Less : Stock Salvaged                                                       (-)</a:t>
                      </a:r>
                    </a:p>
                    <a:p>
                      <a:r>
                        <a:rPr lang="en-US" dirty="0" smtClean="0">
                          <a:latin typeface="Times New Roman" panose="02020603050405020304" pitchFamily="18" charset="0"/>
                          <a:cs typeface="Times New Roman" panose="02020603050405020304" pitchFamily="18" charset="0"/>
                        </a:rPr>
                        <a:t>( Retained /</a:t>
                      </a:r>
                      <a:r>
                        <a:rPr lang="en-US" baseline="0" dirty="0" smtClean="0">
                          <a:latin typeface="Times New Roman" panose="02020603050405020304" pitchFamily="18" charset="0"/>
                          <a:cs typeface="Times New Roman" panose="02020603050405020304" pitchFamily="18" charset="0"/>
                        </a:rPr>
                        <a:t> Saved by the business)</a:t>
                      </a:r>
                      <a:endParaRPr lang="en-US" dirty="0">
                        <a:latin typeface="Times New Roman" panose="02020603050405020304" pitchFamily="18" charset="0"/>
                        <a:cs typeface="Times New Roman" panose="02020603050405020304" pitchFamily="18" charset="0"/>
                      </a:endParaRPr>
                    </a:p>
                  </a:txBody>
                  <a:tcPr/>
                </a:tc>
                <a:tc>
                  <a:txBody>
                    <a:bodyPr/>
                    <a:lstStyle/>
                    <a:p>
                      <a:pPr algn="ctr"/>
                      <a:r>
                        <a:rPr lang="en-US" dirty="0" smtClean="0">
                          <a:latin typeface="Times New Roman" panose="02020603050405020304" pitchFamily="18" charset="0"/>
                          <a:cs typeface="Times New Roman" panose="02020603050405020304" pitchFamily="18" charset="0"/>
                        </a:rPr>
                        <a:t>XXX</a:t>
                      </a:r>
                    </a:p>
                    <a:p>
                      <a:pPr algn="ctr"/>
                      <a:endParaRPr lang="en-US" dirty="0" smtClean="0">
                        <a:latin typeface="Times New Roman" panose="02020603050405020304" pitchFamily="18" charset="0"/>
                        <a:cs typeface="Times New Roman" panose="02020603050405020304" pitchFamily="18" charset="0"/>
                      </a:endParaRPr>
                    </a:p>
                    <a:p>
                      <a:pPr algn="ctr"/>
                      <a:r>
                        <a:rPr lang="en-US" dirty="0" smtClean="0">
                          <a:latin typeface="Times New Roman" panose="02020603050405020304" pitchFamily="18" charset="0"/>
                          <a:cs typeface="Times New Roman" panose="02020603050405020304" pitchFamily="18" charset="0"/>
                        </a:rPr>
                        <a:t>XXX</a:t>
                      </a:r>
                      <a:endParaRPr lang="en-US" dirty="0">
                        <a:latin typeface="Times New Roman" panose="02020603050405020304" pitchFamily="18" charset="0"/>
                        <a:cs typeface="Times New Roman" panose="02020603050405020304" pitchFamily="18" charset="0"/>
                      </a:endParaRPr>
                    </a:p>
                  </a:txBody>
                  <a:tcPr/>
                </a:tc>
              </a:tr>
              <a:tr h="370840">
                <a:tc>
                  <a:txBody>
                    <a:bodyPr/>
                    <a:lstStyle/>
                    <a:p>
                      <a:r>
                        <a:rPr lang="en-US" dirty="0" smtClean="0">
                          <a:latin typeface="Times New Roman" panose="02020603050405020304" pitchFamily="18" charset="0"/>
                          <a:cs typeface="Times New Roman" panose="02020603050405020304" pitchFamily="18" charset="0"/>
                        </a:rPr>
                        <a:t>Loss of Stock ( Claim to be Lodged)*</a:t>
                      </a:r>
                      <a:endParaRPr lang="en-US" dirty="0">
                        <a:latin typeface="Times New Roman" panose="02020603050405020304" pitchFamily="18" charset="0"/>
                        <a:cs typeface="Times New Roman" panose="02020603050405020304" pitchFamily="18" charset="0"/>
                      </a:endParaRPr>
                    </a:p>
                  </a:txBody>
                  <a:tcPr/>
                </a:tc>
                <a:tc>
                  <a:txBody>
                    <a:bodyPr/>
                    <a:lstStyle/>
                    <a:p>
                      <a:pPr algn="ctr"/>
                      <a:r>
                        <a:rPr lang="en-US" dirty="0" smtClean="0">
                          <a:latin typeface="Times New Roman" panose="02020603050405020304" pitchFamily="18" charset="0"/>
                          <a:cs typeface="Times New Roman" panose="02020603050405020304" pitchFamily="18" charset="0"/>
                        </a:rPr>
                        <a:t>XXX</a:t>
                      </a:r>
                      <a:endParaRPr lang="en-US" dirty="0">
                        <a:latin typeface="Times New Roman" panose="02020603050405020304" pitchFamily="18" charset="0"/>
                        <a:cs typeface="Times New Roman" panose="02020603050405020304" pitchFamily="18" charset="0"/>
                      </a:endParaRPr>
                    </a:p>
                  </a:txBody>
                  <a:tcPr/>
                </a:tc>
              </a:tr>
            </a:tbl>
          </a:graphicData>
        </a:graphic>
      </p:graphicFrame>
      <p:sp>
        <p:nvSpPr>
          <p:cNvPr id="5" name="Footer Placeholder 4"/>
          <p:cNvSpPr>
            <a:spLocks noGrp="1"/>
          </p:cNvSpPr>
          <p:nvPr>
            <p:ph type="ftr" sz="quarter" idx="11"/>
          </p:nvPr>
        </p:nvSpPr>
        <p:spPr/>
        <p:txBody>
          <a:bodyPr/>
          <a:lstStyle/>
          <a:p>
            <a:r>
              <a:rPr lang="en-US" smtClean="0"/>
              <a:t>Prof. Rupa C. More</a:t>
            </a:r>
            <a:endParaRPr lang="en-US"/>
          </a:p>
        </p:txBody>
      </p:sp>
      <p:sp>
        <p:nvSpPr>
          <p:cNvPr id="6" name="Slide Number Placeholder 5"/>
          <p:cNvSpPr>
            <a:spLocks noGrp="1"/>
          </p:cNvSpPr>
          <p:nvPr>
            <p:ph type="sldNum" sz="quarter" idx="12"/>
          </p:nvPr>
        </p:nvSpPr>
        <p:spPr/>
        <p:txBody>
          <a:bodyPr/>
          <a:lstStyle/>
          <a:p>
            <a:fld id="{317F0FB8-E10A-4404-AF78-6E98741CC539}" type="slidenum">
              <a:rPr lang="en-US" smtClean="0"/>
              <a:t>11</a:t>
            </a:fld>
            <a:endParaRPr lang="en-US"/>
          </a:p>
        </p:txBody>
      </p:sp>
    </p:spTree>
    <p:extLst>
      <p:ext uri="{BB962C8B-B14F-4D97-AF65-F5344CB8AC3E}">
        <p14:creationId xmlns:p14="http://schemas.microsoft.com/office/powerpoint/2010/main" val="320984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wipe(down)">
                                      <p:cBhvr>
                                        <p:cTn id="2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696200" cy="838200"/>
          </a:xfrm>
        </p:spPr>
        <p:txBody>
          <a:bodyPr/>
          <a:lstStyle/>
          <a:p>
            <a:r>
              <a:rPr lang="en-US" dirty="0" smtClean="0">
                <a:latin typeface="Times New Roman" panose="02020603050405020304" pitchFamily="18" charset="0"/>
                <a:cs typeface="Times New Roman" panose="02020603050405020304" pitchFamily="18" charset="0"/>
              </a:rPr>
              <a:t>Average Clause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0600" y="1447800"/>
            <a:ext cx="7696200" cy="4800600"/>
          </a:xfrm>
        </p:spPr>
        <p:txBody>
          <a:bodyPr>
            <a:normAutofit fontScale="92500"/>
          </a:bodyPr>
          <a:lstStyle/>
          <a:p>
            <a:pPr marL="0" indent="0">
              <a:buNone/>
            </a:pPr>
            <a:r>
              <a:rPr lang="en-US" sz="3000" b="1" dirty="0" smtClean="0">
                <a:latin typeface="Times New Roman" panose="02020603050405020304" pitchFamily="18" charset="0"/>
                <a:cs typeface="Times New Roman" panose="02020603050405020304" pitchFamily="18" charset="0"/>
              </a:rPr>
              <a:t>Average Clause </a:t>
            </a:r>
            <a:r>
              <a:rPr lang="en-US" sz="3000" dirty="0" smtClean="0">
                <a:latin typeface="Times New Roman" panose="02020603050405020304" pitchFamily="18" charset="0"/>
                <a:cs typeface="Times New Roman" panose="02020603050405020304" pitchFamily="18" charset="0"/>
              </a:rPr>
              <a:t>applies in case of </a:t>
            </a:r>
            <a:r>
              <a:rPr lang="en-US" sz="3000" u="sng" dirty="0" smtClean="0">
                <a:latin typeface="Times New Roman" panose="02020603050405020304" pitchFamily="18" charset="0"/>
                <a:cs typeface="Times New Roman" panose="02020603050405020304" pitchFamily="18" charset="0"/>
              </a:rPr>
              <a:t>under insurance</a:t>
            </a:r>
            <a:r>
              <a:rPr lang="en-US" sz="3000" dirty="0" smtClean="0">
                <a:latin typeface="Times New Roman" panose="02020603050405020304" pitchFamily="18" charset="0"/>
                <a:cs typeface="Times New Roman" panose="02020603050405020304" pitchFamily="18" charset="0"/>
              </a:rPr>
              <a:t>. </a:t>
            </a:r>
          </a:p>
          <a:p>
            <a:pPr marL="0" indent="0">
              <a:buNone/>
            </a:pPr>
            <a:r>
              <a:rPr lang="en-US" sz="3000" dirty="0" smtClean="0">
                <a:latin typeface="Times New Roman" panose="02020603050405020304" pitchFamily="18" charset="0"/>
                <a:cs typeface="Times New Roman" panose="02020603050405020304" pitchFamily="18" charset="0"/>
              </a:rPr>
              <a:t>i.e. it is applicable when the amount of insurance policy is less than the value of stock on the date of fire.</a:t>
            </a:r>
          </a:p>
          <a:p>
            <a:pPr marL="0" indent="0">
              <a:buNone/>
            </a:pPr>
            <a:r>
              <a:rPr lang="en-US" sz="3000" dirty="0" smtClean="0">
                <a:latin typeface="Times New Roman" panose="02020603050405020304" pitchFamily="18" charset="0"/>
                <a:cs typeface="Times New Roman" panose="02020603050405020304" pitchFamily="18" charset="0"/>
              </a:rPr>
              <a:t>Average clause means the claim for the loss of stock is proportionately reduced having regard to under insurance of stock.</a:t>
            </a:r>
          </a:p>
          <a:p>
            <a:pPr marL="0" indent="0">
              <a:buNone/>
            </a:pPr>
            <a:r>
              <a:rPr lang="en-US" sz="3000" dirty="0" smtClean="0">
                <a:latin typeface="Times New Roman" panose="02020603050405020304" pitchFamily="18" charset="0"/>
                <a:cs typeface="Times New Roman" panose="02020603050405020304" pitchFamily="18" charset="0"/>
              </a:rPr>
              <a:t>The insured gets only proportionate amount of loss, based on the ratio of sum(amount) insured to total stock on the date of fire.</a:t>
            </a:r>
            <a:endParaRPr lang="en-US" sz="30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12</a:t>
            </a:fld>
            <a:endParaRPr lang="en-US"/>
          </a:p>
        </p:txBody>
      </p:sp>
    </p:spTree>
    <p:extLst>
      <p:ext uri="{BB962C8B-B14F-4D97-AF65-F5344CB8AC3E}">
        <p14:creationId xmlns:p14="http://schemas.microsoft.com/office/powerpoint/2010/main" val="245575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down)">
                                      <p:cBhvr>
                                        <p:cTn id="20" dur="500"/>
                                        <p:tgtEl>
                                          <p:spTgt spid="3">
                                            <p:txEl>
                                              <p:pRg st="2" end="2"/>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500" dirty="0" smtClean="0">
                <a:latin typeface="Times New Roman" panose="02020603050405020304" pitchFamily="18" charset="0"/>
                <a:cs typeface="Times New Roman" panose="02020603050405020304" pitchFamily="18" charset="0"/>
              </a:rPr>
              <a:t>Formula : To find out Claim Amount under Average clause</a:t>
            </a:r>
            <a:endParaRPr lang="en-US" sz="35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0600" y="1600200"/>
            <a:ext cx="8001000" cy="4525963"/>
          </a:xfrm>
        </p:spPr>
        <p:txBody>
          <a:bodyPr>
            <a:normAutofit fontScale="92500"/>
          </a:bodyPr>
          <a:lstStyle/>
          <a:p>
            <a:pPr marL="0" indent="0">
              <a:buNone/>
            </a:pPr>
            <a:r>
              <a:rPr lang="en-US" sz="3000" dirty="0">
                <a:latin typeface="Times New Roman" panose="02020603050405020304" pitchFamily="18" charset="0"/>
                <a:cs typeface="Times New Roman" panose="02020603050405020304" pitchFamily="18" charset="0"/>
              </a:rPr>
              <a:t>Claim </a:t>
            </a:r>
            <a:r>
              <a:rPr lang="en-US" sz="3000" dirty="0" smtClean="0">
                <a:latin typeface="Times New Roman" panose="02020603050405020304" pitchFamily="18" charset="0"/>
                <a:cs typeface="Times New Roman" panose="02020603050405020304" pitchFamily="18" charset="0"/>
              </a:rPr>
              <a:t>=     </a:t>
            </a:r>
            <a:r>
              <a:rPr lang="en-US" sz="3000" u="sng" dirty="0" smtClean="0">
                <a:latin typeface="Times New Roman" panose="02020603050405020304" pitchFamily="18" charset="0"/>
                <a:cs typeface="Times New Roman" panose="02020603050405020304" pitchFamily="18" charset="0"/>
              </a:rPr>
              <a:t>Value of Insurance Policy  </a:t>
            </a:r>
            <a:r>
              <a:rPr lang="en-US" sz="3500" dirty="0" smtClean="0">
                <a:solidFill>
                  <a:srgbClr val="FF0000"/>
                </a:solidFill>
                <a:latin typeface="Times New Roman" panose="02020603050405020304" pitchFamily="18" charset="0"/>
                <a:cs typeface="Times New Roman" panose="02020603050405020304" pitchFamily="18" charset="0"/>
              </a:rPr>
              <a:t>X</a:t>
            </a:r>
            <a:r>
              <a:rPr lang="en-US" sz="3000" dirty="0" smtClean="0">
                <a:latin typeface="Times New Roman" panose="02020603050405020304" pitchFamily="18" charset="0"/>
                <a:cs typeface="Times New Roman" panose="02020603050405020304" pitchFamily="18" charset="0"/>
              </a:rPr>
              <a:t> Loss of Stock</a:t>
            </a:r>
          </a:p>
          <a:p>
            <a:pPr marL="0" indent="0">
              <a:buNone/>
            </a:pPr>
            <a:r>
              <a:rPr lang="en-US" sz="3000" dirty="0" smtClean="0">
                <a:latin typeface="Times New Roman" panose="02020603050405020304" pitchFamily="18" charset="0"/>
                <a:cs typeface="Times New Roman" panose="02020603050405020304" pitchFamily="18" charset="0"/>
              </a:rPr>
              <a:t>             Value </a:t>
            </a:r>
            <a:r>
              <a:rPr lang="en-US" sz="3000" dirty="0">
                <a:latin typeface="Times New Roman" panose="02020603050405020304" pitchFamily="18" charset="0"/>
                <a:cs typeface="Times New Roman" panose="02020603050405020304" pitchFamily="18" charset="0"/>
              </a:rPr>
              <a:t>of Stock on the date of fire</a:t>
            </a:r>
            <a:endParaRPr lang="en-US" sz="3000" dirty="0" smtClean="0">
              <a:latin typeface="Times New Roman" panose="02020603050405020304" pitchFamily="18" charset="0"/>
              <a:cs typeface="Times New Roman" panose="02020603050405020304" pitchFamily="18" charset="0"/>
            </a:endParaRPr>
          </a:p>
          <a:p>
            <a:pPr marL="0" indent="0">
              <a:buNone/>
            </a:pPr>
            <a:r>
              <a:rPr lang="en-US" sz="3000" dirty="0" smtClean="0">
                <a:latin typeface="Times New Roman" panose="02020603050405020304" pitchFamily="18" charset="0"/>
                <a:cs typeface="Times New Roman" panose="02020603050405020304" pitchFamily="18" charset="0"/>
              </a:rPr>
              <a:t>Suppose, the stock on the date </a:t>
            </a:r>
            <a:r>
              <a:rPr lang="en-US" sz="3000" smtClean="0">
                <a:latin typeface="Times New Roman" panose="02020603050405020304" pitchFamily="18" charset="0"/>
                <a:cs typeface="Times New Roman" panose="02020603050405020304" pitchFamily="18" charset="0"/>
              </a:rPr>
              <a:t>of fire </a:t>
            </a:r>
            <a:r>
              <a:rPr lang="en-US" sz="3000" dirty="0" smtClean="0">
                <a:latin typeface="Times New Roman" panose="02020603050405020304" pitchFamily="18" charset="0"/>
                <a:cs typeface="Times New Roman" panose="02020603050405020304" pitchFamily="18" charset="0"/>
              </a:rPr>
              <a:t>is </a:t>
            </a:r>
            <a:r>
              <a:rPr lang="en-US" sz="3000" dirty="0" err="1" smtClean="0">
                <a:latin typeface="Times New Roman" panose="02020603050405020304" pitchFamily="18" charset="0"/>
                <a:cs typeface="Times New Roman" panose="02020603050405020304" pitchFamily="18" charset="0"/>
              </a:rPr>
              <a:t>Rs</a:t>
            </a:r>
            <a:r>
              <a:rPr lang="en-US" sz="3000" dirty="0" smtClean="0">
                <a:latin typeface="Times New Roman" panose="02020603050405020304" pitchFamily="18" charset="0"/>
                <a:cs typeface="Times New Roman" panose="02020603050405020304" pitchFamily="18" charset="0"/>
              </a:rPr>
              <a:t>. 60,000 . The sum insured is </a:t>
            </a:r>
            <a:r>
              <a:rPr lang="en-US" sz="3000" dirty="0" err="1" smtClean="0">
                <a:latin typeface="Times New Roman" panose="02020603050405020304" pitchFamily="18" charset="0"/>
                <a:cs typeface="Times New Roman" panose="02020603050405020304" pitchFamily="18" charset="0"/>
              </a:rPr>
              <a:t>Rs</a:t>
            </a:r>
            <a:r>
              <a:rPr lang="en-US" sz="3000" dirty="0" smtClean="0">
                <a:latin typeface="Times New Roman" panose="02020603050405020304" pitchFamily="18" charset="0"/>
                <a:cs typeface="Times New Roman" panose="02020603050405020304" pitchFamily="18" charset="0"/>
              </a:rPr>
              <a:t>. 48,000. The actual loss of stock after stock salvaged is Rs.40,000. then Claim for loss of stock will be :</a:t>
            </a:r>
          </a:p>
          <a:p>
            <a:pPr marL="0" indent="0">
              <a:buNone/>
            </a:pPr>
            <a:r>
              <a:rPr lang="en-US" sz="3000" dirty="0" smtClean="0">
                <a:latin typeface="Times New Roman" panose="02020603050405020304" pitchFamily="18" charset="0"/>
                <a:cs typeface="Times New Roman" panose="02020603050405020304" pitchFamily="18" charset="0"/>
              </a:rPr>
              <a:t>Claim = </a:t>
            </a:r>
            <a:r>
              <a:rPr lang="en-US" sz="3000" u="sng" dirty="0" smtClean="0">
                <a:latin typeface="Times New Roman" panose="02020603050405020304" pitchFamily="18" charset="0"/>
                <a:cs typeface="Times New Roman" panose="02020603050405020304" pitchFamily="18" charset="0"/>
              </a:rPr>
              <a:t>48,000</a:t>
            </a:r>
            <a:r>
              <a:rPr lang="en-US" sz="3000" dirty="0" smtClean="0">
                <a:latin typeface="Times New Roman" panose="02020603050405020304" pitchFamily="18" charset="0"/>
                <a:cs typeface="Times New Roman" panose="02020603050405020304" pitchFamily="18" charset="0"/>
              </a:rPr>
              <a:t>  </a:t>
            </a:r>
            <a:r>
              <a:rPr lang="en-US" sz="3000" dirty="0" smtClean="0">
                <a:solidFill>
                  <a:srgbClr val="FF0000"/>
                </a:solidFill>
                <a:latin typeface="Times New Roman" panose="02020603050405020304" pitchFamily="18" charset="0"/>
                <a:cs typeface="Times New Roman" panose="02020603050405020304" pitchFamily="18" charset="0"/>
              </a:rPr>
              <a:t>X</a:t>
            </a:r>
            <a:r>
              <a:rPr lang="en-US" sz="3000" dirty="0" smtClean="0">
                <a:latin typeface="Times New Roman" panose="02020603050405020304" pitchFamily="18" charset="0"/>
                <a:cs typeface="Times New Roman" panose="02020603050405020304" pitchFamily="18" charset="0"/>
              </a:rPr>
              <a:t>   40,000</a:t>
            </a:r>
          </a:p>
          <a:p>
            <a:pPr marL="0" indent="0">
              <a:buNone/>
            </a:pPr>
            <a:r>
              <a:rPr lang="en-US" sz="3000" dirty="0">
                <a:latin typeface="Times New Roman" panose="02020603050405020304" pitchFamily="18" charset="0"/>
                <a:cs typeface="Times New Roman" panose="02020603050405020304" pitchFamily="18" charset="0"/>
              </a:rPr>
              <a:t> </a:t>
            </a:r>
            <a:r>
              <a:rPr lang="en-US" sz="3000" dirty="0" smtClean="0">
                <a:latin typeface="Times New Roman" panose="02020603050405020304" pitchFamily="18" charset="0"/>
                <a:cs typeface="Times New Roman" panose="02020603050405020304" pitchFamily="18" charset="0"/>
              </a:rPr>
              <a:t>              60,000</a:t>
            </a:r>
          </a:p>
          <a:p>
            <a:pPr marL="0" indent="0">
              <a:buNone/>
            </a:pPr>
            <a:r>
              <a:rPr lang="en-US" sz="3000" dirty="0">
                <a:latin typeface="Times New Roman" panose="02020603050405020304" pitchFamily="18" charset="0"/>
                <a:cs typeface="Times New Roman" panose="02020603050405020304" pitchFamily="18" charset="0"/>
              </a:rPr>
              <a:t> </a:t>
            </a:r>
            <a:r>
              <a:rPr lang="en-US" sz="3000" dirty="0" smtClean="0">
                <a:latin typeface="Times New Roman" panose="02020603050405020304" pitchFamily="18" charset="0"/>
                <a:cs typeface="Times New Roman" panose="02020603050405020304" pitchFamily="18" charset="0"/>
              </a:rPr>
              <a:t>           = </a:t>
            </a:r>
            <a:r>
              <a:rPr lang="en-US" sz="3000" dirty="0" err="1" smtClean="0">
                <a:latin typeface="Times New Roman" panose="02020603050405020304" pitchFamily="18" charset="0"/>
                <a:cs typeface="Times New Roman" panose="02020603050405020304" pitchFamily="18" charset="0"/>
              </a:rPr>
              <a:t>Rs</a:t>
            </a:r>
            <a:r>
              <a:rPr lang="en-US" sz="3000" dirty="0" smtClean="0">
                <a:latin typeface="Times New Roman" panose="02020603050405020304" pitchFamily="18" charset="0"/>
                <a:cs typeface="Times New Roman" panose="02020603050405020304" pitchFamily="18" charset="0"/>
              </a:rPr>
              <a:t>. 32,000</a:t>
            </a:r>
            <a:endParaRPr lang="en-US" sz="30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13</a:t>
            </a:fld>
            <a:endParaRPr lang="en-US"/>
          </a:p>
        </p:txBody>
      </p:sp>
    </p:spTree>
    <p:extLst>
      <p:ext uri="{BB962C8B-B14F-4D97-AF65-F5344CB8AC3E}">
        <p14:creationId xmlns:p14="http://schemas.microsoft.com/office/powerpoint/2010/main" val="8279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down)">
                                      <p:cBhvr>
                                        <p:cTn id="20" dur="500"/>
                                        <p:tgtEl>
                                          <p:spTgt spid="3">
                                            <p:txEl>
                                              <p:pRg st="2" end="2"/>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down)">
                                      <p:cBhvr>
                                        <p:cTn id="26" dur="500"/>
                                        <p:tgtEl>
                                          <p:spTgt spid="3">
                                            <p:txEl>
                                              <p:pRg st="4" end="4"/>
                                            </p:txEl>
                                          </p:spTgt>
                                        </p:tgtEl>
                                      </p:cBhvr>
                                    </p:animEffect>
                                  </p:childTnLst>
                                </p:cTn>
                              </p:par>
                              <p:par>
                                <p:cTn id="27" presetID="2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down)">
                                      <p:cBhvr>
                                        <p:cTn id="2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smtClean="0">
                <a:latin typeface="Times New Roman" panose="02020603050405020304" pitchFamily="18" charset="0"/>
                <a:cs typeface="Times New Roman" panose="02020603050405020304" pitchFamily="18" charset="0"/>
              </a:rPr>
              <a:t>Under or Over Valuation of Stock</a:t>
            </a:r>
            <a:endParaRPr lang="en-US" sz="35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82296" indent="0">
              <a:buNone/>
            </a:pPr>
            <a:r>
              <a:rPr lang="en-US" dirty="0" smtClean="0">
                <a:latin typeface="Times New Roman" panose="02020603050405020304" pitchFamily="18" charset="0"/>
                <a:cs typeface="Times New Roman" panose="02020603050405020304" pitchFamily="18" charset="0"/>
              </a:rPr>
              <a:t>If the values of stock given in the problem are not at cost price and are under (below) or above (over) cost, valuation of stock must be made more accurately as per accounting principles. It is necessary to convert them to cost price before calculating the percentage of gross profit.</a:t>
            </a:r>
          </a:p>
          <a:p>
            <a:pPr marL="82296" indent="0">
              <a:buNone/>
            </a:pPr>
            <a:endParaRPr lang="en-US" dirty="0" smtClean="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14</a:t>
            </a:fld>
            <a:endParaRPr lang="en-US"/>
          </a:p>
        </p:txBody>
      </p:sp>
    </p:spTree>
    <p:extLst>
      <p:ext uri="{BB962C8B-B14F-4D97-AF65-F5344CB8AC3E}">
        <p14:creationId xmlns:p14="http://schemas.microsoft.com/office/powerpoint/2010/main" val="42007275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305800" cy="1143000"/>
          </a:xfrm>
        </p:spPr>
        <p:txBody>
          <a:bodyPr>
            <a:noAutofit/>
          </a:bodyPr>
          <a:lstStyle/>
          <a:p>
            <a:r>
              <a:rPr lang="en-US" sz="3900" dirty="0" smtClean="0">
                <a:latin typeface="Times New Roman" panose="02020603050405020304" pitchFamily="18" charset="0"/>
                <a:cs typeface="Times New Roman" panose="02020603050405020304" pitchFamily="18" charset="0"/>
              </a:rPr>
              <a:t>Treatment of Abnormal Items of Goods</a:t>
            </a:r>
            <a:endParaRPr lang="en-US" sz="39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0600" y="1371600"/>
            <a:ext cx="7943088" cy="4876800"/>
          </a:xfrm>
        </p:spPr>
        <p:txBody>
          <a:bodyPr>
            <a:normAutofit lnSpcReduction="10000"/>
          </a:bodyPr>
          <a:lstStyle/>
          <a:p>
            <a:pPr marL="82296" indent="0">
              <a:buNone/>
            </a:pPr>
            <a:r>
              <a:rPr lang="en-US" dirty="0" smtClean="0">
                <a:latin typeface="Times New Roman" panose="02020603050405020304" pitchFamily="18" charset="0"/>
                <a:cs typeface="Times New Roman" panose="02020603050405020304" pitchFamily="18" charset="0"/>
              </a:rPr>
              <a:t>The Gross Profit percentage gets disturbed due to existence of abnormal items.</a:t>
            </a:r>
          </a:p>
          <a:p>
            <a:pPr marL="82296" indent="0">
              <a:buNone/>
            </a:pPr>
            <a:r>
              <a:rPr lang="en-US" dirty="0" smtClean="0">
                <a:latin typeface="Times New Roman" panose="02020603050405020304" pitchFamily="18" charset="0"/>
                <a:cs typeface="Times New Roman" panose="02020603050405020304" pitchFamily="18" charset="0"/>
              </a:rPr>
              <a:t>Abnormal items means items which do not carry the normal price tag due to the reasons that they are defective or of poor quality, or slow moving items etc.</a:t>
            </a:r>
          </a:p>
          <a:p>
            <a:pPr marL="82296" indent="0">
              <a:buNone/>
            </a:pPr>
            <a:r>
              <a:rPr lang="en-US" dirty="0" smtClean="0">
                <a:latin typeface="Times New Roman" panose="02020603050405020304" pitchFamily="18" charset="0"/>
                <a:cs typeface="Times New Roman" panose="02020603050405020304" pitchFamily="18" charset="0"/>
              </a:rPr>
              <a:t>Such items are therefore, required to be separated from other normal items so we get the correct gross profit percentage.</a:t>
            </a:r>
          </a:p>
          <a:p>
            <a:pPr marL="82296"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Cont.</a:t>
            </a:r>
          </a:p>
          <a:p>
            <a:pPr marL="82296" indent="0">
              <a:buNone/>
            </a:pP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15</a:t>
            </a:fld>
            <a:endParaRPr lang="en-US"/>
          </a:p>
        </p:txBody>
      </p:sp>
    </p:spTree>
    <p:extLst>
      <p:ext uri="{BB962C8B-B14F-4D97-AF65-F5344CB8AC3E}">
        <p14:creationId xmlns:p14="http://schemas.microsoft.com/office/powerpoint/2010/main" val="2610637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1219200"/>
            <a:ext cx="7498080" cy="5029200"/>
          </a:xfrm>
        </p:spPr>
        <p:txBody>
          <a:bodyPr/>
          <a:lstStyle/>
          <a:p>
            <a:pPr marL="82296" indent="0">
              <a:buNone/>
            </a:pPr>
            <a:r>
              <a:rPr lang="en-US" dirty="0" smtClean="0">
                <a:latin typeface="Times New Roman" panose="02020603050405020304" pitchFamily="18" charset="0"/>
                <a:cs typeface="Times New Roman" panose="02020603050405020304" pitchFamily="18" charset="0"/>
              </a:rPr>
              <a:t>To determine the normal rate of gross profit, the stock and sales of these abnormal items are to be eliminated from the total sales and stock.</a:t>
            </a:r>
          </a:p>
          <a:p>
            <a:pPr marL="82296" indent="0">
              <a:buNone/>
            </a:pPr>
            <a:r>
              <a:rPr lang="en-US" dirty="0" smtClean="0">
                <a:latin typeface="Times New Roman" panose="02020603050405020304" pitchFamily="18" charset="0"/>
                <a:cs typeface="Times New Roman" panose="02020603050405020304" pitchFamily="18" charset="0"/>
              </a:rPr>
              <a:t>Trading account is prepared for goods of normal items to ascertain accurate percentage of Gross Profit. </a:t>
            </a: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16</a:t>
            </a:fld>
            <a:endParaRPr lang="en-US"/>
          </a:p>
        </p:txBody>
      </p:sp>
    </p:spTree>
    <p:extLst>
      <p:ext uri="{BB962C8B-B14F-4D97-AF65-F5344CB8AC3E}">
        <p14:creationId xmlns:p14="http://schemas.microsoft.com/office/powerpoint/2010/main" val="40904788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68362"/>
          </a:xfrm>
        </p:spPr>
        <p:txBody>
          <a:bodyPr/>
          <a:lstStyle/>
          <a:p>
            <a:r>
              <a:rPr lang="en-US" dirty="0" smtClean="0">
                <a:latin typeface="Times New Roman" panose="02020603050405020304" pitchFamily="18" charset="0"/>
                <a:cs typeface="Times New Roman" panose="02020603050405020304" pitchFamily="18" charset="0"/>
              </a:rPr>
              <a:t>C) Claim for Loss of Profit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35608" y="1219200"/>
            <a:ext cx="7498080" cy="5029200"/>
          </a:xfrm>
        </p:spPr>
        <p:txBody>
          <a:bodyPr>
            <a:normAutofit/>
          </a:bodyPr>
          <a:lstStyle/>
          <a:p>
            <a:pPr marL="82296" indent="0">
              <a:buNone/>
            </a:pPr>
            <a:endParaRPr lang="en-US" dirty="0" smtClean="0">
              <a:latin typeface="Times New Roman" panose="02020603050405020304" pitchFamily="18" charset="0"/>
              <a:cs typeface="Times New Roman" panose="02020603050405020304" pitchFamily="18" charset="0"/>
            </a:endParaRPr>
          </a:p>
          <a:p>
            <a:pPr marL="82296" indent="0">
              <a:buNone/>
            </a:pPr>
            <a:r>
              <a:rPr lang="en-US" dirty="0" smtClean="0">
                <a:latin typeface="Times New Roman" panose="02020603050405020304" pitchFamily="18" charset="0"/>
                <a:cs typeface="Times New Roman" panose="02020603050405020304" pitchFamily="18" charset="0"/>
              </a:rPr>
              <a:t>When a fire occurs, it not only destroys its assets but also dislocates the normal working conditions for sometimes. </a:t>
            </a:r>
          </a:p>
          <a:p>
            <a:pPr marL="82296" indent="0">
              <a:buNone/>
            </a:pPr>
            <a:r>
              <a:rPr lang="en-US" dirty="0" smtClean="0">
                <a:latin typeface="Times New Roman" panose="02020603050405020304" pitchFamily="18" charset="0"/>
                <a:cs typeface="Times New Roman" panose="02020603050405020304" pitchFamily="18" charset="0"/>
              </a:rPr>
              <a:t>Due to fire the activities of the business are paralysed, the sales of the business are affected. As a result of reduction in sales the profit is also reduced.</a:t>
            </a: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17</a:t>
            </a:fld>
            <a:endParaRPr lang="en-US"/>
          </a:p>
        </p:txBody>
      </p:sp>
    </p:spTree>
    <p:extLst>
      <p:ext uri="{BB962C8B-B14F-4D97-AF65-F5344CB8AC3E}">
        <p14:creationId xmlns:p14="http://schemas.microsoft.com/office/powerpoint/2010/main" val="13908330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533400"/>
            <a:ext cx="7790688" cy="5715000"/>
          </a:xfrm>
        </p:spPr>
        <p:txBody>
          <a:bodyPr/>
          <a:lstStyle/>
          <a:p>
            <a:pPr marL="82296" indent="0">
              <a:buNone/>
            </a:pPr>
            <a:r>
              <a:rPr lang="en-US" dirty="0" smtClean="0">
                <a:latin typeface="Times New Roman" panose="02020603050405020304" pitchFamily="18" charset="0"/>
                <a:cs typeface="Times New Roman" panose="02020603050405020304" pitchFamily="18" charset="0"/>
              </a:rPr>
              <a:t>However, reduction in sales does not reduce the standing or fixed expenses of the business as they are required to be incurred as before. Therefore a business concern takes a ‘Loss of Profit Policy’ which covers the risk against such losses.</a:t>
            </a:r>
          </a:p>
          <a:p>
            <a:pPr marL="82296" indent="0">
              <a:buNone/>
            </a:pPr>
            <a:r>
              <a:rPr lang="en-US" dirty="0" smtClean="0">
                <a:latin typeface="Times New Roman" panose="02020603050405020304" pitchFamily="18" charset="0"/>
                <a:cs typeface="Times New Roman" panose="02020603050405020304" pitchFamily="18" charset="0"/>
              </a:rPr>
              <a:t>Loss of Profit Policy covers loss of gross profit sustained as a </a:t>
            </a:r>
            <a:r>
              <a:rPr lang="en-US" b="1" dirty="0" smtClean="0">
                <a:latin typeface="Times New Roman" panose="02020603050405020304" pitchFamily="18" charset="0"/>
                <a:cs typeface="Times New Roman" panose="02020603050405020304" pitchFamily="18" charset="0"/>
              </a:rPr>
              <a:t>consequence</a:t>
            </a:r>
            <a:r>
              <a:rPr lang="en-US" dirty="0" smtClean="0">
                <a:latin typeface="Times New Roman" panose="02020603050405020304" pitchFamily="18" charset="0"/>
                <a:cs typeface="Times New Roman" panose="02020603050405020304" pitchFamily="18" charset="0"/>
              </a:rPr>
              <a:t> of a business interruption.</a:t>
            </a: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18</a:t>
            </a:fld>
            <a:endParaRPr lang="en-US"/>
          </a:p>
        </p:txBody>
      </p:sp>
    </p:spTree>
    <p:extLst>
      <p:ext uri="{BB962C8B-B14F-4D97-AF65-F5344CB8AC3E}">
        <p14:creationId xmlns:p14="http://schemas.microsoft.com/office/powerpoint/2010/main" val="41187206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Important Terms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19200" y="1447800"/>
            <a:ext cx="7714488" cy="4800600"/>
          </a:xfrm>
        </p:spPr>
        <p:txBody>
          <a:bodyPr/>
          <a:lstStyle/>
          <a:p>
            <a:pPr>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Dislocation Period :- it is a actual period. During this period, the sales are comparatively less than what they are supposed to be under normal working conditions.</a:t>
            </a:r>
          </a:p>
          <a:p>
            <a:pPr>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Indemnity Period :- The Period during which the sales are expected to be affected due to fire is stated in the policy. This period is known as ‘Indemnity Period’.</a:t>
            </a: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19</a:t>
            </a:fld>
            <a:endParaRPr lang="en-US"/>
          </a:p>
        </p:txBody>
      </p:sp>
    </p:spTree>
    <p:extLst>
      <p:ext uri="{BB962C8B-B14F-4D97-AF65-F5344CB8AC3E}">
        <p14:creationId xmlns:p14="http://schemas.microsoft.com/office/powerpoint/2010/main" val="18145170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457200"/>
            <a:ext cx="7848600" cy="5791200"/>
          </a:xfrm>
        </p:spPr>
        <p:txBody>
          <a:bodyPr>
            <a:normAutofit/>
          </a:bodyPr>
          <a:lstStyle/>
          <a:p>
            <a:r>
              <a:rPr lang="en-US" sz="3500" dirty="0" smtClean="0">
                <a:latin typeface="Times New Roman" panose="02020603050405020304" pitchFamily="18" charset="0"/>
                <a:cs typeface="Times New Roman" panose="02020603050405020304" pitchFamily="18" charset="0"/>
              </a:rPr>
              <a:t>Short Sales :- is a reduced sales during the period of indemnity or period of dislocations whichever is less.</a:t>
            </a:r>
          </a:p>
          <a:p>
            <a:r>
              <a:rPr lang="en-US" sz="3500" dirty="0" smtClean="0">
                <a:latin typeface="Times New Roman" panose="02020603050405020304" pitchFamily="18" charset="0"/>
                <a:cs typeface="Times New Roman" panose="02020603050405020304" pitchFamily="18" charset="0"/>
              </a:rPr>
              <a:t>Rate of Gross Profit :- the rate of gross profit earned on the turnover during the financial year immediately before the date of the damage (fire).</a:t>
            </a:r>
          </a:p>
          <a:p>
            <a:r>
              <a:rPr lang="en-US" sz="3500" dirty="0" smtClean="0">
                <a:latin typeface="Times New Roman" panose="02020603050405020304" pitchFamily="18" charset="0"/>
                <a:cs typeface="Times New Roman" panose="02020603050405020304" pitchFamily="18" charset="0"/>
              </a:rPr>
              <a:t>Annual Turnover : - the turnover during the twelve months immediately before the date of the damage (fire).</a:t>
            </a:r>
          </a:p>
          <a:p>
            <a:pPr marL="82296" indent="0">
              <a:buNone/>
            </a:pP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20</a:t>
            </a:fld>
            <a:endParaRPr lang="en-US"/>
          </a:p>
        </p:txBody>
      </p:sp>
    </p:spTree>
    <p:extLst>
      <p:ext uri="{BB962C8B-B14F-4D97-AF65-F5344CB8AC3E}">
        <p14:creationId xmlns:p14="http://schemas.microsoft.com/office/powerpoint/2010/main" val="36887235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3520" y="1447800"/>
            <a:ext cx="7498080" cy="4800600"/>
          </a:xfrm>
        </p:spPr>
        <p:txBody>
          <a:bodyPr/>
          <a:lstStyle/>
          <a:p>
            <a:r>
              <a:rPr lang="en-US" dirty="0">
                <a:latin typeface="Times New Roman" panose="02020603050405020304" pitchFamily="18" charset="0"/>
                <a:cs typeface="Times New Roman" panose="02020603050405020304" pitchFamily="18" charset="0"/>
              </a:rPr>
              <a:t>Standing or Fixed Charges :- these are expenses required to be incurred irrespective of the fact whether business activities are suspended or not. E.g. Rent, Rates &amp; taxes, wages of skilled workers, Salaries of permanent staff, Director’s fees, interest on loan, Auditor’s fees etc.</a:t>
            </a:r>
          </a:p>
          <a:p>
            <a:pPr marL="82296" indent="0">
              <a:buNone/>
            </a:pPr>
            <a:endParaRPr lang="en-US" dirty="0"/>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21</a:t>
            </a:fld>
            <a:endParaRPr lang="en-US"/>
          </a:p>
        </p:txBody>
      </p:sp>
    </p:spTree>
    <p:extLst>
      <p:ext uri="{BB962C8B-B14F-4D97-AF65-F5344CB8AC3E}">
        <p14:creationId xmlns:p14="http://schemas.microsoft.com/office/powerpoint/2010/main" val="11155843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8153400" cy="1143000"/>
          </a:xfrm>
        </p:spPr>
        <p:txBody>
          <a:bodyPr>
            <a:noAutofit/>
          </a:bodyPr>
          <a:lstStyle/>
          <a:p>
            <a:pPr algn="ctr"/>
            <a:r>
              <a:rPr lang="en-US" sz="3500" dirty="0" smtClean="0">
                <a:latin typeface="Times New Roman" panose="02020603050405020304" pitchFamily="18" charset="0"/>
                <a:cs typeface="Times New Roman" panose="02020603050405020304" pitchFamily="18" charset="0"/>
              </a:rPr>
              <a:t>Steps for working out / Calculation of  claim </a:t>
            </a:r>
            <a:endParaRPr lang="en-US" sz="35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6800" y="1295400"/>
            <a:ext cx="7866888" cy="4953000"/>
          </a:xfrm>
        </p:spPr>
        <p:txBody>
          <a:bodyPr/>
          <a:lstStyle/>
          <a:p>
            <a:pPr marL="82296" indent="0">
              <a:buNone/>
            </a:pPr>
            <a:r>
              <a:rPr lang="en-US" dirty="0" smtClean="0">
                <a:latin typeface="Times New Roman" panose="02020603050405020304" pitchFamily="18" charset="0"/>
                <a:cs typeface="Times New Roman" panose="02020603050405020304" pitchFamily="18" charset="0"/>
              </a:rPr>
              <a:t>Step - I Calculation of Short Sales</a:t>
            </a: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22</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854515438"/>
              </p:ext>
            </p:extLst>
          </p:nvPr>
        </p:nvGraphicFramePr>
        <p:xfrm>
          <a:off x="990600" y="2219960"/>
          <a:ext cx="8077200" cy="2865120"/>
        </p:xfrm>
        <a:graphic>
          <a:graphicData uri="http://schemas.openxmlformats.org/drawingml/2006/table">
            <a:tbl>
              <a:tblPr firstRow="1" bandRow="1">
                <a:tableStyleId>{3B4B98B0-60AC-42C2-AFA5-B58CD77FA1E5}</a:tableStyleId>
              </a:tblPr>
              <a:tblGrid>
                <a:gridCol w="7086600"/>
                <a:gridCol w="990600"/>
              </a:tblGrid>
              <a:tr h="370840">
                <a:tc>
                  <a:txBody>
                    <a:bodyPr/>
                    <a:lstStyle/>
                    <a:p>
                      <a:r>
                        <a:rPr lang="en-US" sz="1900" b="0" dirty="0" smtClean="0">
                          <a:latin typeface="Times New Roman" panose="02020603050405020304" pitchFamily="18" charset="0"/>
                          <a:cs typeface="Times New Roman" panose="02020603050405020304" pitchFamily="18" charset="0"/>
                        </a:rPr>
                        <a:t>Particulars</a:t>
                      </a:r>
                      <a:endParaRPr lang="en-US" sz="19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sz="1900" b="0" dirty="0" smtClean="0">
                          <a:latin typeface="Times New Roman" panose="02020603050405020304" pitchFamily="18" charset="0"/>
                          <a:cs typeface="Times New Roman" panose="02020603050405020304" pitchFamily="18" charset="0"/>
                        </a:rPr>
                        <a:t>Amount (</a:t>
                      </a:r>
                      <a:r>
                        <a:rPr lang="en-US" sz="1900" b="0" dirty="0" err="1" smtClean="0">
                          <a:latin typeface="Times New Roman" panose="02020603050405020304" pitchFamily="18" charset="0"/>
                          <a:cs typeface="Times New Roman" panose="02020603050405020304" pitchFamily="18" charset="0"/>
                        </a:rPr>
                        <a:t>Rs</a:t>
                      </a:r>
                      <a:r>
                        <a:rPr lang="en-US" sz="1900" b="0" dirty="0" smtClean="0">
                          <a:latin typeface="Times New Roman" panose="02020603050405020304" pitchFamily="18" charset="0"/>
                          <a:cs typeface="Times New Roman" panose="02020603050405020304" pitchFamily="18" charset="0"/>
                        </a:rPr>
                        <a:t>.)</a:t>
                      </a:r>
                      <a:endParaRPr lang="en-US" sz="19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70840">
                <a:tc>
                  <a:txBody>
                    <a:bodyPr/>
                    <a:lstStyle/>
                    <a:p>
                      <a:r>
                        <a:rPr lang="en-US" sz="1900" b="0" dirty="0" smtClean="0">
                          <a:latin typeface="Times New Roman" panose="02020603050405020304" pitchFamily="18" charset="0"/>
                          <a:cs typeface="Times New Roman" panose="02020603050405020304" pitchFamily="18" charset="0"/>
                        </a:rPr>
                        <a:t>Sales during the corresponding</a:t>
                      </a:r>
                      <a:r>
                        <a:rPr lang="en-US" sz="1900" b="0" baseline="0" dirty="0" smtClean="0">
                          <a:latin typeface="Times New Roman" panose="02020603050405020304" pitchFamily="18" charset="0"/>
                          <a:cs typeface="Times New Roman" panose="02020603050405020304" pitchFamily="18" charset="0"/>
                        </a:rPr>
                        <a:t> period of dislocation or indemnity of the previous year</a:t>
                      </a:r>
                      <a:endParaRPr lang="en-US" sz="19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900" b="0" dirty="0" smtClean="0">
                          <a:latin typeface="Times New Roman" panose="02020603050405020304" pitchFamily="18" charset="0"/>
                          <a:cs typeface="Times New Roman" panose="02020603050405020304" pitchFamily="18" charset="0"/>
                        </a:rPr>
                        <a:t>XXX</a:t>
                      </a:r>
                      <a:endParaRPr lang="en-US" sz="19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840">
                <a:tc>
                  <a:txBody>
                    <a:bodyPr/>
                    <a:lstStyle/>
                    <a:p>
                      <a:r>
                        <a:rPr lang="en-US" sz="1900" b="0" dirty="0" smtClean="0">
                          <a:latin typeface="Times New Roman" panose="02020603050405020304" pitchFamily="18" charset="0"/>
                          <a:cs typeface="Times New Roman" panose="02020603050405020304" pitchFamily="18" charset="0"/>
                        </a:rPr>
                        <a:t>Add : Expected percentage increase during the current year              (+)</a:t>
                      </a:r>
                      <a:endParaRPr lang="en-US" sz="19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900" b="0" dirty="0" smtClean="0">
                          <a:latin typeface="Times New Roman" panose="02020603050405020304" pitchFamily="18" charset="0"/>
                          <a:cs typeface="Times New Roman" panose="02020603050405020304" pitchFamily="18" charset="0"/>
                        </a:rPr>
                        <a:t>XXX</a:t>
                      </a:r>
                      <a:endParaRPr lang="en-US" sz="19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70840">
                <a:tc>
                  <a:txBody>
                    <a:bodyPr/>
                    <a:lstStyle/>
                    <a:p>
                      <a:pPr algn="r"/>
                      <a:r>
                        <a:rPr lang="en-US" sz="1900" b="0" dirty="0" smtClean="0">
                          <a:latin typeface="Times New Roman" panose="02020603050405020304" pitchFamily="18" charset="0"/>
                          <a:cs typeface="Times New Roman" panose="02020603050405020304" pitchFamily="18" charset="0"/>
                        </a:rPr>
                        <a:t>Estimated or Expected Sales</a:t>
                      </a:r>
                      <a:endParaRPr lang="en-US" sz="19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900" b="0" dirty="0" smtClean="0">
                          <a:latin typeface="Times New Roman" panose="02020603050405020304" pitchFamily="18" charset="0"/>
                          <a:cs typeface="Times New Roman" panose="02020603050405020304" pitchFamily="18" charset="0"/>
                        </a:rPr>
                        <a:t>XXX</a:t>
                      </a:r>
                      <a:endParaRPr lang="en-US" sz="19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900" b="0" dirty="0" smtClean="0">
                          <a:latin typeface="Times New Roman" panose="02020603050405020304" pitchFamily="18" charset="0"/>
                          <a:cs typeface="Times New Roman" panose="02020603050405020304" pitchFamily="18" charset="0"/>
                        </a:rPr>
                        <a:t>Less : Actual sales during the indemnity</a:t>
                      </a:r>
                      <a:r>
                        <a:rPr lang="en-US" sz="1900" b="0" baseline="0" dirty="0" smtClean="0">
                          <a:latin typeface="Times New Roman" panose="02020603050405020304" pitchFamily="18" charset="0"/>
                          <a:cs typeface="Times New Roman" panose="02020603050405020304" pitchFamily="18" charset="0"/>
                        </a:rPr>
                        <a:t> period or dislocation period (-)</a:t>
                      </a:r>
                      <a:endParaRPr lang="en-US" sz="19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900" b="0" dirty="0" smtClean="0">
                          <a:latin typeface="Times New Roman" panose="02020603050405020304" pitchFamily="18" charset="0"/>
                          <a:cs typeface="Times New Roman" panose="02020603050405020304" pitchFamily="18" charset="0"/>
                        </a:rPr>
                        <a:t>XXX</a:t>
                      </a:r>
                      <a:endParaRPr lang="en-US" sz="19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r"/>
                      <a:r>
                        <a:rPr lang="en-US" sz="1900" b="0" dirty="0" smtClean="0">
                          <a:latin typeface="Times New Roman" panose="02020603050405020304" pitchFamily="18" charset="0"/>
                          <a:cs typeface="Times New Roman" panose="02020603050405020304" pitchFamily="18" charset="0"/>
                        </a:rPr>
                        <a:t>Short Sales</a:t>
                      </a:r>
                      <a:endParaRPr lang="en-US" sz="19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900" b="0" dirty="0" smtClean="0">
                          <a:latin typeface="Times New Roman" panose="02020603050405020304" pitchFamily="18" charset="0"/>
                          <a:cs typeface="Times New Roman" panose="02020603050405020304" pitchFamily="18" charset="0"/>
                        </a:rPr>
                        <a:t>XXX</a:t>
                      </a:r>
                      <a:endParaRPr lang="en-US" sz="19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127053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533400"/>
            <a:ext cx="7866888" cy="5715000"/>
          </a:xfrm>
        </p:spPr>
        <p:txBody>
          <a:bodyPr/>
          <a:lstStyle/>
          <a:p>
            <a:pPr marL="82296" indent="0">
              <a:buNone/>
            </a:pPr>
            <a:r>
              <a:rPr lang="en-US" dirty="0" smtClean="0">
                <a:latin typeface="Times New Roman" panose="02020603050405020304" pitchFamily="18" charset="0"/>
                <a:cs typeface="Times New Roman" panose="02020603050405020304" pitchFamily="18" charset="0"/>
              </a:rPr>
              <a:t>Step – II Calculation of the Gross Profit Percentage ( Rate of G.P.)</a:t>
            </a:r>
          </a:p>
          <a:p>
            <a:pPr marL="82296" indent="0">
              <a:buNone/>
            </a:pPr>
            <a:r>
              <a:rPr lang="en-US"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Gross Profit % = Net profit + Insured standing charges X 100</a:t>
            </a:r>
          </a:p>
          <a:p>
            <a:pPr marL="82296"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Sales during the previous year</a:t>
            </a:r>
          </a:p>
          <a:p>
            <a:pPr marL="82296" indent="0">
              <a:buNone/>
            </a:pPr>
            <a:endParaRPr lang="en-US" sz="2000" dirty="0">
              <a:latin typeface="Times New Roman" panose="02020603050405020304" pitchFamily="18" charset="0"/>
              <a:cs typeface="Times New Roman" panose="02020603050405020304" pitchFamily="18" charset="0"/>
            </a:endParaRPr>
          </a:p>
          <a:p>
            <a:pPr marL="82296" indent="0">
              <a:buNone/>
            </a:pPr>
            <a:endParaRPr lang="en-US" sz="2000" dirty="0" smtClean="0">
              <a:latin typeface="Times New Roman" panose="02020603050405020304" pitchFamily="18" charset="0"/>
              <a:cs typeface="Times New Roman" panose="02020603050405020304" pitchFamily="18" charset="0"/>
            </a:endParaRPr>
          </a:p>
          <a:p>
            <a:pPr marL="82296" indent="0">
              <a:buNone/>
            </a:pPr>
            <a:r>
              <a:rPr lang="en-US" dirty="0" smtClean="0">
                <a:latin typeface="Times New Roman" panose="02020603050405020304" pitchFamily="18" charset="0"/>
                <a:cs typeface="Times New Roman" panose="02020603050405020304" pitchFamily="18" charset="0"/>
              </a:rPr>
              <a:t>Step – III Calculation of Loss of Profit (Gross Claim)</a:t>
            </a:r>
          </a:p>
          <a:p>
            <a:pPr marL="82296" indent="0">
              <a:buNone/>
            </a:pPr>
            <a:endParaRPr lang="en-US" sz="2000" dirty="0" smtClean="0">
              <a:latin typeface="Times New Roman" panose="02020603050405020304" pitchFamily="18" charset="0"/>
              <a:cs typeface="Times New Roman" panose="02020603050405020304" pitchFamily="18" charset="0"/>
            </a:endParaRPr>
          </a:p>
          <a:p>
            <a:pPr marL="82296" indent="0" algn="ctr">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Loss of profit ( Gross Claim) = Percentage of Gross Profit X Short Sales</a:t>
            </a:r>
            <a:endParaRPr lang="en-US" sz="20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23</a:t>
            </a:fld>
            <a:endParaRPr lang="en-US"/>
          </a:p>
        </p:txBody>
      </p:sp>
      <p:cxnSp>
        <p:nvCxnSpPr>
          <p:cNvPr id="8" name="Straight Connector 7"/>
          <p:cNvCxnSpPr/>
          <p:nvPr/>
        </p:nvCxnSpPr>
        <p:spPr>
          <a:xfrm>
            <a:off x="3276600" y="2133600"/>
            <a:ext cx="3657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0538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381000"/>
            <a:ext cx="8001000" cy="5867400"/>
          </a:xfrm>
        </p:spPr>
        <p:txBody>
          <a:bodyPr/>
          <a:lstStyle/>
          <a:p>
            <a:pPr marL="82296" indent="0">
              <a:buNone/>
            </a:pPr>
            <a:r>
              <a:rPr lang="en-US" dirty="0" smtClean="0">
                <a:latin typeface="Times New Roman" panose="02020603050405020304" pitchFamily="18" charset="0"/>
                <a:cs typeface="Times New Roman" panose="02020603050405020304" pitchFamily="18" charset="0"/>
              </a:rPr>
              <a:t>Step – IV Calculation of insurance cover required</a:t>
            </a:r>
          </a:p>
          <a:p>
            <a:pPr marL="82296" indent="0">
              <a:buNone/>
            </a:pPr>
            <a:endParaRPr lang="en-US" dirty="0">
              <a:latin typeface="Times New Roman" panose="02020603050405020304" pitchFamily="18" charset="0"/>
              <a:cs typeface="Times New Roman" panose="02020603050405020304" pitchFamily="18" charset="0"/>
            </a:endParaRPr>
          </a:p>
          <a:p>
            <a:pPr marL="82296" indent="0">
              <a:buNone/>
            </a:pPr>
            <a:r>
              <a:rPr lang="en-US" sz="2000" dirty="0" smtClean="0">
                <a:latin typeface="Times New Roman" panose="02020603050405020304" pitchFamily="18" charset="0"/>
                <a:cs typeface="Times New Roman" panose="02020603050405020304" pitchFamily="18" charset="0"/>
              </a:rPr>
              <a:t>Insurance cover required  = Gross profit X Sales ( Turnover) for the 12 months ending on the date of fire (+ Adjusted for expected increase, if any)</a:t>
            </a:r>
          </a:p>
          <a:p>
            <a:pPr marL="82296" indent="0">
              <a:buNone/>
            </a:pPr>
            <a:endParaRPr lang="en-US" sz="2000" dirty="0">
              <a:latin typeface="Times New Roman" panose="02020603050405020304" pitchFamily="18" charset="0"/>
              <a:cs typeface="Times New Roman" panose="02020603050405020304" pitchFamily="18" charset="0"/>
            </a:endParaRPr>
          </a:p>
          <a:p>
            <a:pPr marL="82296" indent="0">
              <a:buNone/>
            </a:pPr>
            <a:r>
              <a:rPr lang="en-US" dirty="0" smtClean="0">
                <a:latin typeface="Times New Roman" panose="02020603050405020304" pitchFamily="18" charset="0"/>
                <a:cs typeface="Times New Roman" panose="02020603050405020304" pitchFamily="18" charset="0"/>
              </a:rPr>
              <a:t>Step –V Application of Average Clause</a:t>
            </a:r>
          </a:p>
          <a:p>
            <a:pPr marL="82296" indent="0">
              <a:buNone/>
            </a:pPr>
            <a:r>
              <a:rPr lang="en-US" sz="2000" dirty="0" smtClean="0">
                <a:latin typeface="Times New Roman" panose="02020603050405020304" pitchFamily="18" charset="0"/>
                <a:cs typeface="Times New Roman" panose="02020603050405020304" pitchFamily="18" charset="0"/>
              </a:rPr>
              <a:t>When the insurance policy taken is less than insurance cover required, then there is a case of under insurance, which attracts the application of average clause.</a:t>
            </a:r>
          </a:p>
          <a:p>
            <a:pPr marL="82296" indent="0">
              <a:buNone/>
            </a:pPr>
            <a:r>
              <a:rPr lang="en-US" sz="2000" dirty="0" smtClean="0">
                <a:latin typeface="Times New Roman" panose="02020603050405020304" pitchFamily="18" charset="0"/>
                <a:cs typeface="Times New Roman" panose="02020603050405020304" pitchFamily="18" charset="0"/>
              </a:rPr>
              <a:t>	Claim =  Insurance Policy  </a:t>
            </a:r>
            <a:r>
              <a:rPr lang="en-US" sz="2000" dirty="0">
                <a:latin typeface="Times New Roman" panose="02020603050405020304" pitchFamily="18" charset="0"/>
                <a:cs typeface="Times New Roman" panose="02020603050405020304" pitchFamily="18" charset="0"/>
              </a:rPr>
              <a:t>X </a:t>
            </a:r>
            <a:r>
              <a:rPr lang="en-US" sz="2000" dirty="0" smtClean="0">
                <a:latin typeface="Times New Roman" panose="02020603050405020304" pitchFamily="18" charset="0"/>
                <a:cs typeface="Times New Roman" panose="02020603050405020304" pitchFamily="18" charset="0"/>
              </a:rPr>
              <a:t> Loss of Profit ( Gross Claim)</a:t>
            </a:r>
            <a:endParaRPr lang="en-US" sz="2000" dirty="0">
              <a:latin typeface="Times New Roman" panose="02020603050405020304" pitchFamily="18" charset="0"/>
              <a:cs typeface="Times New Roman" panose="02020603050405020304" pitchFamily="18" charset="0"/>
            </a:endParaRPr>
          </a:p>
          <a:p>
            <a:pPr marL="82296"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Insurance Cover Required</a:t>
            </a:r>
            <a:endParaRPr lang="en-US" sz="2000" dirty="0">
              <a:latin typeface="Times New Roman" panose="02020603050405020304" pitchFamily="18" charset="0"/>
              <a:cs typeface="Times New Roman" panose="02020603050405020304" pitchFamily="18" charset="0"/>
            </a:endParaRPr>
          </a:p>
          <a:p>
            <a:pPr marL="82296" indent="0">
              <a:buNone/>
            </a:pPr>
            <a:endParaRPr lang="en-US" sz="20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24</a:t>
            </a:fld>
            <a:endParaRPr lang="en-US"/>
          </a:p>
        </p:txBody>
      </p:sp>
      <p:cxnSp>
        <p:nvCxnSpPr>
          <p:cNvPr id="6" name="Straight Connector 5"/>
          <p:cNvCxnSpPr/>
          <p:nvPr/>
        </p:nvCxnSpPr>
        <p:spPr>
          <a:xfrm>
            <a:off x="3124200" y="5029200"/>
            <a:ext cx="3657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0957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82296" indent="0" algn="ctr">
              <a:buNone/>
            </a:pPr>
            <a:endParaRPr lang="en-US" sz="7200" dirty="0" smtClean="0">
              <a:latin typeface="Times New Roman" panose="02020603050405020304" pitchFamily="18" charset="0"/>
              <a:cs typeface="Times New Roman" panose="02020603050405020304" pitchFamily="18" charset="0"/>
            </a:endParaRPr>
          </a:p>
          <a:p>
            <a:pPr marL="82296" indent="0" algn="ctr">
              <a:buNone/>
            </a:pPr>
            <a:endParaRPr lang="en-US" sz="72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Prof. Rupa C. More</a:t>
            </a:r>
            <a:endParaRPr lang="en-US"/>
          </a:p>
        </p:txBody>
      </p:sp>
      <p:sp>
        <p:nvSpPr>
          <p:cNvPr id="5" name="Slide Number Placeholder 4"/>
          <p:cNvSpPr>
            <a:spLocks noGrp="1"/>
          </p:cNvSpPr>
          <p:nvPr>
            <p:ph type="sldNum" sz="quarter" idx="12"/>
          </p:nvPr>
        </p:nvSpPr>
        <p:spPr/>
        <p:txBody>
          <a:bodyPr/>
          <a:lstStyle/>
          <a:p>
            <a:fld id="{317F0FB8-E10A-4404-AF78-6E98741CC539}" type="slidenum">
              <a:rPr lang="en-US" smtClean="0"/>
              <a:t>25</a:t>
            </a:fld>
            <a:endParaRPr lang="en-US"/>
          </a:p>
        </p:txBody>
      </p:sp>
      <p:sp>
        <p:nvSpPr>
          <p:cNvPr id="6" name="Rectangle 5"/>
          <p:cNvSpPr/>
          <p:nvPr/>
        </p:nvSpPr>
        <p:spPr>
          <a:xfrm>
            <a:off x="2719505" y="2551837"/>
            <a:ext cx="4389120" cy="2560320"/>
          </a:xfrm>
          <a:prstGeom prst="rect">
            <a:avLst/>
          </a:prstGeom>
          <a:noFill/>
        </p:spPr>
        <p:txBody>
          <a:bodyPr wrap="none" lIns="91440" tIns="45720" rIns="91440" bIns="45720">
            <a:spAutoFit/>
          </a:bodyPr>
          <a:lstStyle/>
          <a:p>
            <a:pPr marL="82296" indent="0" algn="ctr">
              <a:buNone/>
            </a:pPr>
            <a:endParaRPr lang="en-US" sz="5400" b="1" dirty="0" smtClean="0">
              <a:ln w="12700">
                <a:solidFill>
                  <a:schemeClr val="tx2">
                    <a:satMod val="155000"/>
                  </a:schemeClr>
                </a:solidFill>
                <a:prstDash val="solid"/>
              </a:ln>
              <a:solidFill>
                <a:schemeClr val="bg2">
                  <a:tint val="85000"/>
                  <a:satMod val="155000"/>
                </a:schemeClr>
              </a:solidFill>
              <a:effectLst>
                <a:outerShdw blurRad="60007" dist="310007" dir="7680000" sy="30000" kx="1300200" algn="ctr" rotWithShape="0">
                  <a:prstClr val="black">
                    <a:alpha val="32000"/>
                  </a:prstClr>
                </a:outerShdw>
              </a:effectLst>
              <a:latin typeface="Times New Roman" panose="02020603050405020304" pitchFamily="18" charset="0"/>
              <a:cs typeface="Times New Roman" panose="02020603050405020304" pitchFamily="18" charset="0"/>
            </a:endParaRPr>
          </a:p>
          <a:p>
            <a:pPr marL="82296" indent="0" algn="ctr">
              <a:buNone/>
            </a:pPr>
            <a:r>
              <a:rPr lang="en-US" sz="5400" b="1" dirty="0" smtClean="0">
                <a:ln w="12700">
                  <a:solidFill>
                    <a:schemeClr val="tx2">
                      <a:satMod val="155000"/>
                    </a:schemeClr>
                  </a:solidFill>
                  <a:prstDash val="solid"/>
                </a:ln>
                <a:solidFill>
                  <a:schemeClr val="accent6">
                    <a:lumMod val="60000"/>
                    <a:lumOff val="40000"/>
                  </a:schemeClr>
                </a:solidFill>
                <a:effectLst>
                  <a:outerShdw blurRad="60007" dist="310007" dir="7680000" sy="30000" kx="1300200" algn="ctr" rotWithShape="0">
                    <a:prstClr val="black">
                      <a:alpha val="32000"/>
                    </a:prstClr>
                  </a:outerShdw>
                </a:effectLst>
                <a:latin typeface="Times New Roman" panose="02020603050405020304" pitchFamily="18" charset="0"/>
                <a:cs typeface="Times New Roman" panose="02020603050405020304" pitchFamily="18" charset="0"/>
              </a:rPr>
              <a:t>Thank You.</a:t>
            </a:r>
            <a:endParaRPr lang="en-US" sz="5400" b="1" dirty="0">
              <a:ln w="12700">
                <a:solidFill>
                  <a:schemeClr val="tx2">
                    <a:satMod val="155000"/>
                  </a:schemeClr>
                </a:solidFill>
                <a:prstDash val="solid"/>
              </a:ln>
              <a:solidFill>
                <a:schemeClr val="accent6">
                  <a:lumMod val="60000"/>
                  <a:lumOff val="40000"/>
                </a:schemeClr>
              </a:solidFill>
              <a:effectLst>
                <a:outerShdw blurRad="60007" dist="310007" dir="7680000" sy="30000" kx="1300200" algn="ctr" rotWithShape="0">
                  <a:prstClr val="black">
                    <a:alpha val="32000"/>
                  </a:prstClr>
                </a:outerShdw>
              </a:effectLst>
            </a:endParaRPr>
          </a:p>
        </p:txBody>
      </p:sp>
    </p:spTree>
    <p:extLst>
      <p:ext uri="{BB962C8B-B14F-4D97-AF65-F5344CB8AC3E}">
        <p14:creationId xmlns:p14="http://schemas.microsoft.com/office/powerpoint/2010/main" val="336807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890</TotalTime>
  <Words>1662</Words>
  <Application>Microsoft Office PowerPoint</Application>
  <PresentationFormat>On-screen Show (4:3)</PresentationFormat>
  <Paragraphs>202</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Solstice</vt:lpstr>
      <vt:lpstr>Insurance Claim Accounts</vt:lpstr>
      <vt:lpstr>Introduction</vt:lpstr>
      <vt:lpstr>Meaning</vt:lpstr>
      <vt:lpstr>Types of Insurance claim</vt:lpstr>
      <vt:lpstr>A) Claim for Loss of Asset</vt:lpstr>
      <vt:lpstr>B) Claim for Loss of Stock</vt:lpstr>
      <vt:lpstr>Procedure for Calculation</vt:lpstr>
      <vt:lpstr>Format of Trading Account</vt:lpstr>
      <vt:lpstr>Calculation of Percentage of Gross Profit to Sales</vt:lpstr>
      <vt:lpstr>PowerPoint Presentation</vt:lpstr>
      <vt:lpstr>PowerPoint Presentation</vt:lpstr>
      <vt:lpstr>Average Clause</vt:lpstr>
      <vt:lpstr>Formula : To find out Claim Amount under Average clause</vt:lpstr>
      <vt:lpstr>Under or Over Valuation of Stock</vt:lpstr>
      <vt:lpstr>Treatment of Abnormal Items of Goods</vt:lpstr>
      <vt:lpstr>PowerPoint Presentation</vt:lpstr>
      <vt:lpstr>C) Claim for Loss of Profit</vt:lpstr>
      <vt:lpstr>PowerPoint Presentation</vt:lpstr>
      <vt:lpstr>Important Terms</vt:lpstr>
      <vt:lpstr>PowerPoint Presentation</vt:lpstr>
      <vt:lpstr>PowerPoint Presentation</vt:lpstr>
      <vt:lpstr>Steps for working out / Calculation of  claim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Insurance Claim Accounts</dc:title>
  <dc:creator>Admin</dc:creator>
  <cp:lastModifiedBy>Admin</cp:lastModifiedBy>
  <cp:revision>55</cp:revision>
  <dcterms:created xsi:type="dcterms:W3CDTF">2020-07-16T13:44:04Z</dcterms:created>
  <dcterms:modified xsi:type="dcterms:W3CDTF">2020-10-19T14:56:33Z</dcterms:modified>
</cp:coreProperties>
</file>