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30" name="Straight Connector 31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70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1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2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3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4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5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6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7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78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9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68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8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0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1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6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2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3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5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59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3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85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  <p:sp>
        <p:nvSpPr>
          <p:cNvPr id="1048635" name="TextBox 19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36" name="TextBox 21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dirty="0"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  <p:sp>
        <p:nvSpPr>
          <p:cNvPr id="1048646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47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0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</a:fld>
            <a:endParaRPr dirty="0" lang="en-US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</a:fld>
            <a:endParaRPr dirty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audio" Target="../media/media1.wav"/><Relationship Id="rId2" Type="http://schemas.openxmlformats.org/officeDocument/2006/relationships/slideLayout" Target="../slideLayouts/slideLayout6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audio" Target="../media/media2.wav"/><Relationship Id="rId2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audio" Target="../media/media3.wav"/><Relationship Id="rId2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audio" Target="../media/media4.wav"/><Relationship Id="rId2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audio" Target="../media/media5.wav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audio" Target="../media/media6.wav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audio" Target="../media/media6.wav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/>
            <a:r>
              <a:rPr altLang="en-US" b="1" dirty="0" sz="4400" lang="en-IN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राजमाता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 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 जिजाऊ शिक्षण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 </a:t>
            </a:r>
            <a:r>
              <a:rPr altLang="en-US" b="1" dirty="0" sz="4400" lang="en-IN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प्रसारक मंडळाचे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 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,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कला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,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 वाणिज्य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 व</a:t>
            </a:r>
            <a:r>
              <a:rPr altLang="en-IN" b="1" dirty="0" sz="4400" lang="en-US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  <a:t> विज्ञान</a:t>
            </a:r>
            <a:br>
              <a:rPr b="1" dirty="0" sz="4400" lang="en-IN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algn="tl" dir="2700000" dist="38100" rotWithShape="0">
                    <a:schemeClr val="accent2"/>
                  </a:outerShdw>
                </a:effectLst>
              </a:rPr>
            </a:br>
            <a:r>
              <a:rPr b="1" dirty="0" sz="4400" lang="en-IN" smtClean="0"/>
              <a:t/>
            </a:r>
            <a:br>
              <a:rPr b="1" dirty="0" sz="4400" lang="en-IN" smtClean="0"/>
            </a:br>
            <a:r>
              <a:rPr b="1" dirty="0" lang="en-IN"/>
              <a:t> </a:t>
            </a:r>
            <a:r>
              <a:rPr altLang="en-IN" b="1" dirty="0" lang="en-US"/>
              <a:t> </a:t>
            </a:r>
            <a:r>
              <a:rPr altLang="en-US" b="1" dirty="0" lang="en-IN"/>
              <a:t>महाविद्यालय</a:t>
            </a:r>
            <a:br>
              <a:rPr altLang="en-IN" b="1" dirty="0" lang="en-US"/>
            </a:br>
            <a:r>
              <a:rPr altLang="en-IN" b="1" dirty="0" lang="en-US"/>
              <a:t> लांडेवाडी</a:t>
            </a:r>
            <a:r>
              <a:rPr altLang="en-IN" b="1" dirty="0" lang="en-US"/>
              <a:t>,</a:t>
            </a:r>
            <a:r>
              <a:rPr altLang="en-IN" b="1" dirty="0" lang="en-US"/>
              <a:t> भोसरी</a:t>
            </a:r>
            <a:r>
              <a:rPr altLang="en-IN" b="1" dirty="0" lang="en-US"/>
              <a:t>,</a:t>
            </a:r>
            <a:r>
              <a:rPr altLang="en-IN" b="1" dirty="0" lang="en-US"/>
              <a:t> पुणे</a:t>
            </a:r>
            <a:r>
              <a:rPr b="1" dirty="0" lang="en-IN" smtClean="0"/>
              <a:t/>
            </a:r>
            <a:br>
              <a:rPr b="1" dirty="0" lang="en-IN" smtClean="0"/>
            </a:br>
            <a:r>
              <a:rPr b="1" dirty="0" lang="en-IN" smtClean="0"/>
              <a:t/>
            </a:r>
            <a:br>
              <a:rPr b="1" dirty="0" lang="en-IN" smtClean="0"/>
            </a:br>
            <a:r>
              <a:rPr b="1" dirty="0" lang="en-IN"/>
              <a:t> </a:t>
            </a:r>
            <a:r>
              <a:rPr b="1" dirty="0" lang="en-IN" smtClean="0"/>
              <a:t>  </a:t>
            </a:r>
            <a:r>
              <a:rPr altLang="en-IN" b="1" dirty="0" sz="4000" lang="en-US" err="1" smtClean="0">
                <a:solidFill>
                  <a:srgbClr val="002060"/>
                </a:solidFill>
              </a:rPr>
              <a:t> भूगोल विभा</a:t>
            </a:r>
            <a:r>
              <a:rPr altLang="en-US" b="1" dirty="0" sz="4000" lang="en-IN" err="1" smtClean="0">
                <a:solidFill>
                  <a:srgbClr val="002060"/>
                </a:solidFill>
              </a:rPr>
              <a:t>ग</a:t>
            </a:r>
            <a:r>
              <a:rPr altLang="en-IN" b="1" dirty="0" sz="4000" lang="en-US" err="1" smtClean="0">
                <a:solidFill>
                  <a:srgbClr val="002060"/>
                </a:solidFill>
              </a:rPr>
              <a:t> </a:t>
            </a:r>
            <a:endParaRPr b="1" dirty="0" sz="4000" lang="en-IN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3000">
        <p14:shred/>
        <p:sndAc>
          <p:stSnd>
            <p:snd r:embed="rId1"/>
          </p:stSnd>
        </p:sndAc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4295"/>
          </a:xfrm>
        </p:spPr>
        <p:txBody>
          <a:bodyPr>
            <a:normAutofit fontScale="90000"/>
          </a:bodyPr>
          <a:p>
            <a:pPr algn="ctr">
              <a:lnSpc>
                <a:spcPct val="200000"/>
              </a:lnSpc>
            </a:pPr>
            <a:r>
              <a:rPr b="1" dirty="0" lang="en-IN" smtClean="0"/>
              <a:t/>
            </a:r>
            <a:br>
              <a:rPr b="1" dirty="0" lang="en-IN" smtClean="0"/>
            </a:br>
            <a:r>
              <a:rPr b="1" dirty="0" lang="en-IN" smtClean="0"/>
              <a:t> </a:t>
            </a:r>
            <a:r>
              <a:rPr altLang="en-IN" b="1" dirty="0" lang="en-US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altLang="en-US" b="1" dirty="0" lang="en-IN" smtClean="0">
                <a:solidFill>
                  <a:schemeClr val="accent5">
                    <a:lumMod val="75000"/>
                  </a:schemeClr>
                </a:solidFill>
              </a:rPr>
              <a:t>प्रथम वर्ष कला</a:t>
            </a:r>
            <a:r>
              <a:rPr b="1" dirty="0" lang="en-IN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b="1" dirty="0" lang="en-IN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b="1" dirty="0" lang="en-IN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lang="en-IN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b="1" dirty="0" lang="en-IN" err="1" smtClean="0">
                <a:solidFill>
                  <a:schemeClr val="accent5">
                    <a:lumMod val="75000"/>
                  </a:schemeClr>
                </a:solidFill>
              </a:rPr>
              <a:t>प्राकृतिक भूगोल</a:t>
            </a:r>
            <a:r>
              <a:rPr altLang="en-IN" b="1" dirty="0" lang="en-US" err="1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lang="en-IN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b="1" dirty="0" lang="en-IN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b="1" dirty="0" lang="en-IN" err="1" smtClean="0">
                <a:solidFill>
                  <a:schemeClr val="accent5">
                    <a:lumMod val="75000"/>
                  </a:schemeClr>
                </a:solidFill>
              </a:rPr>
              <a:t>प्रा.</a:t>
            </a:r>
            <a:r>
              <a:rPr altLang="en-IN" b="1" dirty="0" lang="en-US" err="1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altLang="en-US" b="1" dirty="0" lang="en-IN" err="1" smtClean="0">
                <a:solidFill>
                  <a:schemeClr val="accent5">
                    <a:lumMod val="75000"/>
                  </a:schemeClr>
                </a:solidFill>
              </a:rPr>
              <a:t>लोह</a:t>
            </a:r>
            <a:r>
              <a:rPr altLang="en-US" b="1" dirty="0" lang="en-IN" err="1" smtClean="0">
                <a:solidFill>
                  <a:schemeClr val="accent5">
                    <a:lumMod val="75000"/>
                  </a:schemeClr>
                </a:solidFill>
              </a:rPr>
              <a:t>करे</a:t>
            </a:r>
            <a:r>
              <a:rPr altLang="en-IN" b="1" dirty="0" lang="en-US" err="1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altLang="en-US" b="1" dirty="0" lang="en-IN" err="1" smtClean="0">
                <a:solidFill>
                  <a:schemeClr val="accent5">
                    <a:lumMod val="75000"/>
                  </a:schemeClr>
                </a:solidFill>
              </a:rPr>
              <a:t>रेश्मा</a:t>
            </a:r>
            <a:r>
              <a:rPr altLang="en-IN" b="1" dirty="0" lang="en-US" err="1" smtClean="0">
                <a:solidFill>
                  <a:schemeClr val="accent5">
                    <a:lumMod val="75000"/>
                  </a:schemeClr>
                </a:solidFill>
              </a:rPr>
              <a:t> बाळासाहेब</a:t>
            </a:r>
            <a:r>
              <a:rPr altLang="en-IN" b="1" dirty="0" lang="en-US" err="1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b="1" dirty="0" lang="en-IN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4000">
        <p14:vortex dir="r"/>
        <p:sndAc>
          <p:stSnd>
            <p:snd r:embed="rId1"/>
          </p:stSnd>
        </p:sndAc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/>
        </p:nvSpPr>
        <p:spPr>
          <a:xfrm>
            <a:off x="0" y="283460"/>
            <a:ext cx="9473331" cy="6836557"/>
          </a:xfrm>
          <a:prstGeom prst="rect"/>
        </p:spPr>
        <p:txBody>
          <a:bodyPr anchor="t" bIns="45720" lIns="91440" rIns="91440" rtlCol="0" tIns="45720" vert="horz">
            <a:normAutofit/>
          </a:bodyPr>
          <a:lstStyle>
            <a:lvl1pPr algn="l" defTabSz="457200" eaLnBrk="1" hangingPunct="1" latinLnBrk="0" rtl="0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dirty="0" lang="en-IN">
                <a:solidFill>
                  <a:srgbClr val="002060"/>
                </a:solidFill>
              </a:rPr>
              <a:t>प्रस्तावना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:</a:t>
            </a:r>
            <a:r>
              <a:rPr altLang="en-IN" dirty="0" lang="en-US">
                <a:solidFill>
                  <a:srgbClr val="002060"/>
                </a:solidFill>
              </a:rPr>
              <a:t>-</a:t>
            </a:r>
            <a:endParaRPr dirty="0" lang="en-IN">
              <a:solidFill>
                <a:srgbClr val="002060"/>
              </a:solidFill>
            </a:endParaRPr>
          </a:p>
          <a:p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US" dirty="0" lang="en-IN">
                <a:solidFill>
                  <a:srgbClr val="002060"/>
                </a:solidFill>
              </a:rPr>
              <a:t>भूगोल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-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endParaRPr dirty="0" lang="en-IN">
              <a:solidFill>
                <a:srgbClr val="002060"/>
              </a:solidFill>
            </a:endParaRPr>
          </a:p>
          <a:p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भूगोल ही विज्ञानाची प्रमुख ज्ञानशाखा आह</a:t>
            </a:r>
            <a:r>
              <a:rPr altLang="en-IN" dirty="0" lang="en-US">
                <a:solidFill>
                  <a:srgbClr val="002060"/>
                </a:solidFill>
              </a:rPr>
              <a:t>े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.</a:t>
            </a:r>
            <a:endParaRPr dirty="0" lang="en-IN">
              <a:solidFill>
                <a:srgbClr val="002060"/>
              </a:solidFill>
            </a:endParaRPr>
          </a:p>
          <a:p>
            <a:r>
              <a:rPr altLang="en-US" dirty="0" lang="en-IN">
                <a:solidFill>
                  <a:srgbClr val="002060"/>
                </a:solidFill>
              </a:rPr>
              <a:t>भूगोल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(</a:t>
            </a:r>
            <a:r>
              <a:rPr altLang="en-IN" dirty="0" lang="en-US">
                <a:solidFill>
                  <a:srgbClr val="002060"/>
                </a:solidFill>
              </a:rPr>
              <a:t>G</a:t>
            </a:r>
            <a:r>
              <a:rPr altLang="en-IN" dirty="0" lang="en-US">
                <a:solidFill>
                  <a:srgbClr val="002060"/>
                </a:solidFill>
              </a:rPr>
              <a:t>e</a:t>
            </a:r>
            <a:r>
              <a:rPr altLang="en-IN" dirty="0" lang="en-US">
                <a:solidFill>
                  <a:srgbClr val="002060"/>
                </a:solidFill>
              </a:rPr>
              <a:t>o</a:t>
            </a:r>
            <a:r>
              <a:rPr altLang="en-IN" dirty="0" lang="en-US">
                <a:solidFill>
                  <a:srgbClr val="002060"/>
                </a:solidFill>
              </a:rPr>
              <a:t>g</a:t>
            </a:r>
            <a:r>
              <a:rPr altLang="en-IN" dirty="0" lang="en-US">
                <a:solidFill>
                  <a:srgbClr val="002060"/>
                </a:solidFill>
              </a:rPr>
              <a:t>r</a:t>
            </a:r>
            <a:r>
              <a:rPr altLang="en-IN" dirty="0" lang="en-US">
                <a:solidFill>
                  <a:srgbClr val="002060"/>
                </a:solidFill>
              </a:rPr>
              <a:t>a</a:t>
            </a:r>
            <a:r>
              <a:rPr altLang="en-IN" dirty="0" lang="en-US">
                <a:solidFill>
                  <a:srgbClr val="002060"/>
                </a:solidFill>
              </a:rPr>
              <a:t>p</a:t>
            </a:r>
            <a:r>
              <a:rPr altLang="en-IN" dirty="0" lang="en-US">
                <a:solidFill>
                  <a:srgbClr val="002060"/>
                </a:solidFill>
              </a:rPr>
              <a:t>h</a:t>
            </a:r>
            <a:r>
              <a:rPr altLang="en-IN" dirty="0" lang="en-US">
                <a:solidFill>
                  <a:srgbClr val="002060"/>
                </a:solidFill>
              </a:rPr>
              <a:t>y</a:t>
            </a:r>
            <a:r>
              <a:rPr altLang="en-IN" dirty="0" lang="en-US">
                <a:solidFill>
                  <a:srgbClr val="002060"/>
                </a:solidFill>
              </a:rPr>
              <a:t>)</a:t>
            </a:r>
            <a:r>
              <a:rPr altLang="en-IN" dirty="0" lang="en-US">
                <a:solidFill>
                  <a:srgbClr val="002060"/>
                </a:solidFill>
              </a:rPr>
              <a:t>या शब्दाचा</a:t>
            </a:r>
            <a:r>
              <a:rPr altLang="en-IN" dirty="0" lang="en-US">
                <a:solidFill>
                  <a:srgbClr val="002060"/>
                </a:solidFill>
              </a:rPr>
              <a:t> अर्थ सांगताना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G</a:t>
            </a:r>
            <a:r>
              <a:rPr altLang="en-IN" dirty="0" lang="en-US">
                <a:solidFill>
                  <a:srgbClr val="002060"/>
                </a:solidFill>
              </a:rPr>
              <a:t>e</a:t>
            </a:r>
            <a:r>
              <a:rPr altLang="en-IN" dirty="0" lang="en-US">
                <a:solidFill>
                  <a:srgbClr val="002060"/>
                </a:solidFill>
              </a:rPr>
              <a:t>o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म्हणजे पृथ्वी </a:t>
            </a:r>
            <a:r>
              <a:rPr altLang="en-US" dirty="0" lang="en-IN">
                <a:solidFill>
                  <a:srgbClr val="002060"/>
                </a:solidFill>
              </a:rPr>
              <a:t>व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G</a:t>
            </a:r>
            <a:r>
              <a:rPr altLang="en-IN" dirty="0" lang="en-US">
                <a:solidFill>
                  <a:srgbClr val="002060"/>
                </a:solidFill>
              </a:rPr>
              <a:t>r</a:t>
            </a:r>
            <a:r>
              <a:rPr altLang="en-IN" dirty="0" lang="en-US">
                <a:solidFill>
                  <a:srgbClr val="002060"/>
                </a:solidFill>
              </a:rPr>
              <a:t>a</a:t>
            </a:r>
            <a:r>
              <a:rPr altLang="en-IN" dirty="0" lang="en-US">
                <a:solidFill>
                  <a:srgbClr val="002060"/>
                </a:solidFill>
              </a:rPr>
              <a:t>p</a:t>
            </a:r>
            <a:r>
              <a:rPr altLang="en-IN" dirty="0" lang="en-US">
                <a:solidFill>
                  <a:srgbClr val="002060"/>
                </a:solidFill>
              </a:rPr>
              <a:t>h</a:t>
            </a:r>
            <a:r>
              <a:rPr altLang="en-IN" dirty="0" lang="en-US">
                <a:solidFill>
                  <a:srgbClr val="002060"/>
                </a:solidFill>
              </a:rPr>
              <a:t>y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म्हणजे वर्णन</a:t>
            </a:r>
            <a:r>
              <a:rPr altLang="en-IN" dirty="0" lang="en-US">
                <a:solidFill>
                  <a:srgbClr val="002060"/>
                </a:solidFill>
              </a:rPr>
              <a:t> होय</a:t>
            </a:r>
            <a:r>
              <a:rPr altLang="en-IN" dirty="0" lang="en-US">
                <a:solidFill>
                  <a:srgbClr val="002060"/>
                </a:solidFill>
              </a:rPr>
              <a:t>.</a:t>
            </a:r>
            <a:r>
              <a:rPr altLang="en-IN" dirty="0" lang="en-US">
                <a:solidFill>
                  <a:srgbClr val="002060"/>
                </a:solidFill>
              </a:rPr>
              <a:t>यावरून</a:t>
            </a:r>
            <a:r>
              <a:rPr altLang="en-IN" dirty="0" lang="en-US">
                <a:solidFill>
                  <a:srgbClr val="002060"/>
                </a:solidFill>
              </a:rPr>
              <a:t> भूगोल म्हणजे</a:t>
            </a:r>
            <a:r>
              <a:rPr altLang="en-IN" dirty="0" lang="en-US">
                <a:solidFill>
                  <a:srgbClr val="002060"/>
                </a:solidFill>
              </a:rPr>
              <a:t> पृथ्वीचे वर्णन होय</a:t>
            </a:r>
            <a:r>
              <a:rPr altLang="en-IN" dirty="0" lang="en-US">
                <a:solidFill>
                  <a:srgbClr val="002060"/>
                </a:solidFill>
              </a:rPr>
              <a:t>.</a:t>
            </a:r>
            <a:endParaRPr dirty="0" lang="en-IN">
              <a:solidFill>
                <a:srgbClr val="002060"/>
              </a:solidFill>
            </a:endParaRPr>
          </a:p>
          <a:p>
            <a:r>
              <a:rPr altLang="en-IN" dirty="0" lang="en-IN">
                <a:solidFill>
                  <a:srgbClr val="002060"/>
                </a:solidFill>
              </a:rPr>
              <a:t>भूगोल</a:t>
            </a:r>
            <a:r>
              <a:rPr altLang="en-IN" dirty="0" lang="en-IN">
                <a:solidFill>
                  <a:srgbClr val="002060"/>
                </a:solidFill>
              </a:rPr>
              <a:t>ा</a:t>
            </a:r>
            <a:r>
              <a:rPr altLang="en-IN" dirty="0" lang="en-IN">
                <a:solidFill>
                  <a:srgbClr val="002060"/>
                </a:solidFill>
              </a:rPr>
              <a:t>च</a:t>
            </a:r>
            <a:r>
              <a:rPr altLang="en-IN" dirty="0" lang="en-IN">
                <a:solidFill>
                  <a:srgbClr val="002060"/>
                </a:solidFill>
              </a:rPr>
              <a:t>ी</a:t>
            </a:r>
            <a:r>
              <a:rPr altLang="en-IN" dirty="0" lang="en-IN">
                <a:solidFill>
                  <a:srgbClr val="002060"/>
                </a:solidFill>
              </a:rPr>
              <a:t> व्याख्या</a:t>
            </a:r>
            <a:r>
              <a:rPr altLang="en-IN" dirty="0" lang="en-US">
                <a:solidFill>
                  <a:srgbClr val="002060"/>
                </a:solidFill>
              </a:rPr>
              <a:t>-</a:t>
            </a:r>
            <a:endParaRPr dirty="0" lang="en-IN">
              <a:solidFill>
                <a:srgbClr val="002060"/>
              </a:solidFill>
            </a:endParaRPr>
          </a:p>
          <a:p>
            <a:r>
              <a:rPr altLang="en-IN" dirty="0" lang="en-IN">
                <a:solidFill>
                  <a:srgbClr val="002060"/>
                </a:solidFill>
              </a:rPr>
              <a:t>भूपृष्ट</a:t>
            </a:r>
            <a:r>
              <a:rPr altLang="en-IN" dirty="0" lang="en-US">
                <a:solidFill>
                  <a:srgbClr val="002060"/>
                </a:solidFill>
              </a:rPr>
              <a:t> हे</a:t>
            </a:r>
            <a:r>
              <a:rPr altLang="en-IN" dirty="0" lang="en-US">
                <a:solidFill>
                  <a:srgbClr val="002060"/>
                </a:solidFill>
              </a:rPr>
              <a:t> मानवाचे</a:t>
            </a:r>
            <a:r>
              <a:rPr altLang="en-IN" dirty="0" lang="en-US">
                <a:solidFill>
                  <a:srgbClr val="002060"/>
                </a:solidFill>
              </a:rPr>
              <a:t> वस्तीस्थान गृहीत धरून</a:t>
            </a:r>
            <a:r>
              <a:rPr altLang="en-IN" dirty="0" lang="en-US">
                <a:solidFill>
                  <a:srgbClr val="002060"/>
                </a:solidFill>
              </a:rPr>
              <a:t> भूपृष्ठाच्या</a:t>
            </a:r>
            <a:r>
              <a:rPr altLang="en-IN" dirty="0" lang="en-US">
                <a:solidFill>
                  <a:srgbClr val="002060"/>
                </a:solidFill>
              </a:rPr>
              <a:t> व मानवाच्या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US" dirty="0" lang="en-IN">
                <a:solidFill>
                  <a:srgbClr val="002060"/>
                </a:solidFill>
              </a:rPr>
              <a:t>घ</a:t>
            </a:r>
            <a:r>
              <a:rPr altLang="en-US" dirty="0" lang="en-IN">
                <a:solidFill>
                  <a:srgbClr val="002060"/>
                </a:solidFill>
              </a:rPr>
              <a:t>निष्ठ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संबंधाचा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US" dirty="0" lang="en-IN">
                <a:solidFill>
                  <a:srgbClr val="002060"/>
                </a:solidFill>
              </a:rPr>
              <a:t>अभ्यास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म्हणजे</a:t>
            </a:r>
            <a:r>
              <a:rPr altLang="en-IN" dirty="0" lang="en-US">
                <a:solidFill>
                  <a:srgbClr val="002060"/>
                </a:solidFill>
              </a:rPr>
              <a:t> </a:t>
            </a:r>
            <a:r>
              <a:rPr altLang="en-IN" dirty="0" lang="en-US">
                <a:solidFill>
                  <a:srgbClr val="002060"/>
                </a:solidFill>
              </a:rPr>
              <a:t> भूगोल होय</a:t>
            </a:r>
            <a:r>
              <a:rPr altLang="en-IN" dirty="0" lang="en-US">
                <a:solidFill>
                  <a:srgbClr val="002060"/>
                </a:solidFill>
              </a:rPr>
              <a:t>.</a:t>
            </a:r>
            <a:endParaRPr dirty="0" lang="en-IN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 p14:dur="2500">
    <p:checker/>
    <p:sndAc>
      <p:stSnd>
        <p:snd r:embed="rId1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54926"/>
          </a:xfrm>
        </p:spPr>
        <p:txBody>
          <a:bodyPr>
            <a:normAutofit fontScale="90000"/>
          </a:bodyPr>
          <a:p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r>
              <a:rPr altLang="en-US" b="1" dirty="0" sz="4000" lang="en-IN" err="1" u="sng" smtClean="0">
                <a:solidFill>
                  <a:srgbClr val="FF0000"/>
                </a:solidFill>
              </a:rPr>
              <a:t>भूगोलाच्या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US" b="1" dirty="0" sz="4000" lang="en-IN" err="1" u="sng" smtClean="0">
                <a:solidFill>
                  <a:srgbClr val="FF0000"/>
                </a:solidFill>
              </a:rPr>
              <a:t>मुख्य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US" b="1" dirty="0" sz="4000" lang="en-IN" err="1" u="sng" smtClean="0">
                <a:solidFill>
                  <a:srgbClr val="FF0000"/>
                </a:solidFill>
              </a:rPr>
              <a:t>शाखा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: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-</a:t>
            </a:r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1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)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US" b="1" dirty="0" sz="4000" lang="en-IN" err="1" u="sng" smtClean="0">
                <a:solidFill>
                  <a:srgbClr val="FF0000"/>
                </a:solidFill>
              </a:rPr>
              <a:t>प्राकृतिक भूगोल</a:t>
            </a:r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2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)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US" b="1" dirty="0" sz="4000" lang="en-IN" err="1" u="sng" smtClean="0">
                <a:solidFill>
                  <a:srgbClr val="FF0000"/>
                </a:solidFill>
              </a:rPr>
              <a:t>मानवी भूगोल</a:t>
            </a:r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br>
              <a:rPr altLang="en-IN" b="1" dirty="0" sz="4000" lang="en-US" err="1" u="sng" smtClean="0">
                <a:solidFill>
                  <a:srgbClr val="FF0000"/>
                </a:solidFill>
              </a:rPr>
            </a:b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000" lang="en-US" err="1" u="sng" smtClean="0">
                <a:solidFill>
                  <a:srgbClr val="FF0000"/>
                </a:solidFill>
              </a:rPr>
              <a:t> </a:t>
            </a:r>
            <a:r>
              <a:rPr dirty="0" sz="2000" lang="en-IN" smtClean="0"/>
              <a:t/>
            </a:r>
            <a:r>
              <a:rPr dirty="0" sz="2000" lang="en-IN"/>
              <a:t> </a:t>
            </a:r>
            <a:r>
              <a:rPr dirty="0" sz="2000" lang="en-IN" smtClean="0"/>
              <a:t>     </a:t>
            </a:r>
            <a:endParaRPr dirty="0" lang="en-I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3900">
        <p14:glitter pattern="hexagon"/>
        <p:sndAc>
          <p:stSnd>
            <p:snd r:embed="rId1"/>
          </p:stSnd>
        </p:sndAc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>
          <a:xfrm>
            <a:off x="677334" y="454469"/>
            <a:ext cx="8640000" cy="6337349"/>
          </a:xfrm>
        </p:spPr>
        <p:txBody>
          <a:bodyPr>
            <a:normAutofit/>
          </a:bodyPr>
          <a:p>
            <a:r>
              <a:rPr b="1" dirty="0" sz="4400" lang="en-IN" smtClean="0">
                <a:solidFill>
                  <a:srgbClr val="FF0000"/>
                </a:solidFill>
              </a:rPr>
              <a:t>  </a:t>
            </a:r>
            <a:r>
              <a:rPr b="1" dirty="0" sz="4400" lang="en-IN" err="1" u="sng" smtClean="0">
                <a:solidFill>
                  <a:srgbClr val="FF0000"/>
                </a:solidFill>
              </a:rPr>
              <a:t>प्राकृतिक भूगोल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: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-</a:t>
            </a:r>
            <a:r>
              <a:rPr b="1" dirty="0" sz="4400" lang="en-IN" u="sng" smtClean="0">
                <a:solidFill>
                  <a:srgbClr val="FF0000"/>
                </a:solidFill>
              </a:rPr>
              <a:t/>
            </a:r>
            <a:br>
              <a:rPr b="1" dirty="0" sz="4400" lang="en-IN" u="sng" smtClean="0">
                <a:solidFill>
                  <a:srgbClr val="FF0000"/>
                </a:solidFill>
              </a:rPr>
            </a:br>
            <a:r>
              <a:rPr altLang="en-IN" b="1" dirty="0" sz="4400" lang="en-US" u="sng" smtClean="0">
                <a:solidFill>
                  <a:srgbClr val="FF0000"/>
                </a:solidFill>
              </a:rPr>
              <a:t> </a:t>
            </a:r>
            <a:r>
              <a:rPr altLang="en-US" b="1" dirty="0" sz="4400" lang="en-IN" u="sng" smtClean="0">
                <a:solidFill>
                  <a:srgbClr val="FF0000"/>
                </a:solidFill>
              </a:rPr>
              <a:t>व्याख्या</a:t>
            </a:r>
            <a:r>
              <a:rPr altLang="en-IN" b="1" dirty="0" sz="4400" lang="en-US" u="sng" smtClean="0">
                <a:solidFill>
                  <a:srgbClr val="FF0000"/>
                </a:solidFill>
              </a:rPr>
              <a:t> </a:t>
            </a:r>
            <a:r>
              <a:rPr altLang="en-IN" b="1" dirty="0" sz="4400" lang="en-US" u="sng" smtClean="0">
                <a:solidFill>
                  <a:srgbClr val="FF0000"/>
                </a:solidFill>
              </a:rPr>
              <a:t>-</a:t>
            </a:r>
            <a:r>
              <a:rPr dirty="0" lang="en-IN" smtClean="0"/>
              <a:t/>
            </a:r>
            <a:br>
              <a:rPr dirty="0" lang="en-IN" smtClean="0"/>
            </a:br>
            <a:r>
              <a:rPr dirty="0" sz="3100" lang="en-IN" smtClean="0"/>
              <a:t>   </a:t>
            </a:r>
            <a:r>
              <a:rPr dirty="0" sz="2700" lang="en-IN" smtClean="0">
                <a:solidFill>
                  <a:srgbClr val="002060"/>
                </a:solidFill>
              </a:rPr>
              <a:t>1) </a:t>
            </a:r>
            <a:r>
              <a:rPr altLang="en-IN" dirty="0" sz="2700" lang="en-US" smtClean="0">
                <a:solidFill>
                  <a:srgbClr val="002060"/>
                </a:solidFill>
              </a:rPr>
              <a:t>"</a:t>
            </a:r>
            <a:r>
              <a:rPr dirty="0" sz="2700" lang="en-IN" err="1" smtClean="0">
                <a:solidFill>
                  <a:srgbClr val="002060"/>
                </a:solidFill>
              </a:rPr>
              <a:t>भूगोलाशी निगडीत असलेल्या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सर्व नैसर्गिक घटकांचा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अभ्यास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ज्या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भूगोलाच्या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विद्याशाखेत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केला जातो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त्या </a:t>
            </a:r>
            <a:r>
              <a:rPr altLang="en-US" dirty="0" sz="2700" lang="en-IN" err="1" smtClean="0">
                <a:solidFill>
                  <a:srgbClr val="002060"/>
                </a:solidFill>
              </a:rPr>
              <a:t>विद्या शाखेला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प्राकृतिक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</a:t>
            </a:r>
            <a:r>
              <a:rPr altLang="en-US" dirty="0" sz="2700" lang="en-IN" err="1" smtClean="0">
                <a:solidFill>
                  <a:srgbClr val="002060"/>
                </a:solidFill>
              </a:rPr>
              <a:t>भूगोल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असे म्हणतात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"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.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(</a:t>
            </a:r>
            <a:r>
              <a:rPr altLang="en-US" dirty="0" sz="2700" lang="en-IN" err="1" smtClean="0">
                <a:solidFill>
                  <a:srgbClr val="002060"/>
                </a:solidFill>
              </a:rPr>
              <a:t>एच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.</a:t>
            </a:r>
            <a:r>
              <a:rPr altLang="en-US" dirty="0" sz="2700" lang="en-IN" err="1" smtClean="0">
                <a:solidFill>
                  <a:srgbClr val="002060"/>
                </a:solidFill>
              </a:rPr>
              <a:t> आर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.</a:t>
            </a:r>
            <a:r>
              <a:rPr altLang="en-US" dirty="0" sz="2700" lang="en-IN" err="1" smtClean="0">
                <a:solidFill>
                  <a:srgbClr val="002060"/>
                </a:solidFill>
              </a:rPr>
              <a:t> मी</a:t>
            </a:r>
            <a:r>
              <a:rPr altLang="en-US" dirty="0" sz="2700" lang="en-IN" err="1" smtClean="0">
                <a:solidFill>
                  <a:srgbClr val="002060"/>
                </a:solidFill>
              </a:rPr>
              <a:t>ल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1911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)</a:t>
            </a:r>
            <a:br>
              <a:rPr altLang="en-IN" dirty="0" sz="2700" lang="en-US" err="1" smtClean="0">
                <a:solidFill>
                  <a:srgbClr val="002060"/>
                </a:solidFill>
              </a:rPr>
            </a:br>
            <a:r>
              <a:rPr altLang="en-IN" dirty="0" sz="2700" lang="en-US" err="1" smtClean="0">
                <a:solidFill>
                  <a:srgbClr val="002060"/>
                </a:solidFill>
              </a:rPr>
              <a:t>2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)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"</a:t>
            </a:r>
            <a:r>
              <a:rPr altLang="en-US" dirty="0" sz="2700" lang="en-IN" err="1" smtClean="0">
                <a:solidFill>
                  <a:srgbClr val="002060"/>
                </a:solidFill>
              </a:rPr>
              <a:t>पृथ्वीवरील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भूमी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,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जल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,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वातावरण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व जीवावरण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यांचा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शास्त्रीय अभ्यास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म्हणजेच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 प्राकृतिक भूगोल होय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.</a:t>
            </a:r>
            <a:r>
              <a:rPr altLang="en-IN" dirty="0" sz="2700" lang="en-US" err="1" smtClean="0">
                <a:solidFill>
                  <a:srgbClr val="002060"/>
                </a:solidFill>
              </a:rPr>
              <a:t>"</a:t>
            </a:r>
            <a:r>
              <a:rPr dirty="0" sz="2700" lang="en-IN" smtClean="0">
                <a:solidFill>
                  <a:srgbClr val="002060"/>
                </a:solidFill>
              </a:rPr>
              <a:t/>
            </a:r>
            <a:r>
              <a:rPr dirty="0" sz="2700" lang="en-IN" smtClean="0">
                <a:solidFill>
                  <a:srgbClr val="002060"/>
                </a:solidFill>
              </a:rPr>
              <a:t/>
            </a:r>
            <a:r>
              <a:rPr dirty="0" sz="2700" lang="en-IN" smtClean="0">
                <a:solidFill>
                  <a:srgbClr val="002060"/>
                </a:solidFill>
              </a:rPr>
              <a:t/>
            </a:r>
            <a:r>
              <a:rPr dirty="0" sz="2700" lang="en-IN" smtClean="0">
                <a:solidFill>
                  <a:srgbClr val="002060"/>
                </a:solidFill>
              </a:rPr>
              <a:t/>
            </a:r>
            <a:r>
              <a:rPr dirty="0" sz="2700" lang="en-IN" smtClean="0">
                <a:solidFill>
                  <a:srgbClr val="002060"/>
                </a:solidFill>
              </a:rPr>
              <a:t/>
            </a:r>
            <a:endParaRPr dirty="0" sz="3100" lang="en-IN">
              <a:solidFill>
                <a:srgbClr val="002060"/>
              </a:solidFill>
            </a:endParaRPr>
          </a:p>
        </p:txBody>
      </p:sp>
      <p:sp>
        <p:nvSpPr>
          <p:cNvPr id="1048605" name="Chevron 4"/>
          <p:cNvSpPr/>
          <p:nvPr/>
        </p:nvSpPr>
        <p:spPr>
          <a:xfrm>
            <a:off x="101600" y="609600"/>
            <a:ext cx="774700" cy="838200"/>
          </a:xfrm>
          <a:prstGeom prst="chevro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 p14:dur="2500">
    <p:checker/>
    <p:sndAc>
      <p:stSnd>
        <p:snd r:embed="rId1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>
          <a:xfrm rot="10800000" flipV="1">
            <a:off x="677331" y="1493185"/>
            <a:ext cx="8596668" cy="4779104"/>
          </a:xfrm>
        </p:spPr>
        <p:txBody>
          <a:bodyPr>
            <a:normAutofit/>
          </a:bodyPr>
          <a:p>
            <a:r>
              <a:rPr b="1" dirty="0" sz="4400" lang="en-IN" smtClean="0"/>
              <a:t>   </a:t>
            </a:r>
            <a:r>
              <a:rPr b="1" dirty="0" sz="4400" lang="en-IN" err="1" u="sng" smtClean="0">
                <a:solidFill>
                  <a:srgbClr val="FF0000"/>
                </a:solidFill>
              </a:rPr>
              <a:t>प्राकृतिक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 भूगोलाचे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 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 स्वरूप</a:t>
            </a:r>
            <a:r>
              <a:rPr altLang="en-IN" b="1" dirty="0" sz="4400" lang="en-US" err="1" u="sng" smtClean="0">
                <a:solidFill>
                  <a:srgbClr val="FF0000"/>
                </a:solidFill>
              </a:rPr>
              <a:t> </a:t>
            </a:r>
            <a:r>
              <a:rPr b="1" dirty="0" sz="4400" lang="en-IN" smtClean="0"/>
              <a:t/>
            </a:r>
            <a:br>
              <a:rPr b="1" dirty="0" sz="4400" lang="en-IN" smtClean="0"/>
            </a:br>
            <a:r>
              <a:rPr altLang="en-IN" b="1" dirty="0" sz="4400" lang="en-US" smtClean="0"/>
              <a:t> </a:t>
            </a:r>
            <a:r>
              <a:rPr altLang="en-IN" b="1" dirty="0" sz="4400" lang="en-US" smtClean="0"/>
              <a:t> </a:t>
            </a:r>
            <a:r>
              <a:rPr b="1" dirty="0" sz="4400" lang="en-IN" smtClean="0"/>
              <a:t/>
            </a:r>
            <a:r>
              <a:rPr dirty="0" sz="3100" lang="en-IN" smtClean="0">
                <a:solidFill>
                  <a:srgbClr val="002060"/>
                </a:solidFill>
              </a:rPr>
              <a:t>1)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dirty="0" sz="3100" lang="en-IN" smtClean="0">
                <a:solidFill>
                  <a:srgbClr val="002060"/>
                </a:solidFill>
              </a:rPr>
              <a:t>वर्णनात्मक स्वरूप</a:t>
            </a:r>
            <a:r>
              <a:rPr dirty="0" sz="3100" lang="en-IN" smtClean="0">
                <a:solidFill>
                  <a:srgbClr val="002060"/>
                </a:solidFill>
              </a:rPr>
              <a:t> </a:t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br>
              <a:rPr dirty="0" sz="3100" lang="en-IN" smtClean="0">
                <a:solidFill>
                  <a:srgbClr val="002060"/>
                </a:solidFill>
              </a:rPr>
            </a:br>
            <a:r>
              <a:rPr dirty="0" sz="3100" lang="en-IN">
                <a:solidFill>
                  <a:srgbClr val="002060"/>
                </a:solidFill>
              </a:rPr>
              <a:t> </a:t>
            </a:r>
            <a:r>
              <a:rPr dirty="0" sz="3100" lang="en-IN" smtClean="0">
                <a:solidFill>
                  <a:srgbClr val="002060"/>
                </a:solidFill>
              </a:rPr>
              <a:t>  2)</a:t>
            </a:r>
            <a:r>
              <a:rPr altLang="en-IN" dirty="0" sz="3100" lang="en-US" smtClean="0">
                <a:solidFill>
                  <a:srgbClr val="002060"/>
                </a:solidFill>
              </a:rPr>
              <a:t> वितर</a:t>
            </a:r>
            <a:r>
              <a:rPr altLang="en-US" dirty="0" sz="3100" lang="en-IN" smtClean="0">
                <a:solidFill>
                  <a:srgbClr val="002060"/>
                </a:solidFill>
              </a:rPr>
              <a:t>ण</a:t>
            </a:r>
            <a:r>
              <a:rPr altLang="en-US" dirty="0" sz="3100" lang="en-IN" smtClean="0">
                <a:solidFill>
                  <a:srgbClr val="002060"/>
                </a:solidFill>
              </a:rPr>
              <a:t>ा</a:t>
            </a:r>
            <a:r>
              <a:rPr altLang="en-US" dirty="0" sz="3100" lang="en-IN" smtClean="0">
                <a:solidFill>
                  <a:srgbClr val="002060"/>
                </a:solidFill>
              </a:rPr>
              <a:t>त्मक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स्वरूप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br>
              <a:rPr altLang="en-IN" dirty="0" sz="3100" lang="en-US" smtClean="0">
                <a:solidFill>
                  <a:srgbClr val="002060"/>
                </a:solidFill>
              </a:rPr>
            </a:b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3</a:t>
            </a:r>
            <a:r>
              <a:rPr altLang="en-IN" dirty="0" sz="3100" lang="en-US" smtClean="0">
                <a:solidFill>
                  <a:srgbClr val="002060"/>
                </a:solidFill>
              </a:rPr>
              <a:t>)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गतिमान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स्वरूप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br>
              <a:rPr altLang="en-IN" dirty="0" sz="3100" lang="en-US" smtClean="0">
                <a:solidFill>
                  <a:srgbClr val="002060"/>
                </a:solidFill>
              </a:rPr>
            </a:b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4</a:t>
            </a:r>
            <a:r>
              <a:rPr altLang="en-IN" dirty="0" sz="3100" lang="en-US" smtClean="0">
                <a:solidFill>
                  <a:srgbClr val="002060"/>
                </a:solidFill>
              </a:rPr>
              <a:t>)</a:t>
            </a:r>
            <a:r>
              <a:rPr altLang="en-IN" dirty="0" sz="3100" lang="en-US" smtClean="0">
                <a:solidFill>
                  <a:srgbClr val="002060"/>
                </a:solidFill>
              </a:rPr>
              <a:t> शास्त्रीय स्वरूप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br>
              <a:rPr altLang="en-IN" dirty="0" sz="3100" lang="en-US" smtClean="0">
                <a:solidFill>
                  <a:srgbClr val="002060"/>
                </a:solidFill>
              </a:rPr>
            </a:b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5</a:t>
            </a:r>
            <a:r>
              <a:rPr altLang="en-IN" dirty="0" sz="3100" lang="en-US" smtClean="0">
                <a:solidFill>
                  <a:srgbClr val="002060"/>
                </a:solidFill>
              </a:rPr>
              <a:t>)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आंतरविद्याशाखीय स्वरूप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br>
              <a:rPr altLang="en-IN" dirty="0" sz="3100" lang="en-US" smtClean="0">
                <a:solidFill>
                  <a:srgbClr val="002060"/>
                </a:solidFill>
              </a:rPr>
            </a:b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6</a:t>
            </a:r>
            <a:r>
              <a:rPr altLang="en-IN" dirty="0" sz="3100" lang="en-US" smtClean="0">
                <a:solidFill>
                  <a:srgbClr val="002060"/>
                </a:solidFill>
              </a:rPr>
              <a:t>)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उपयोजित स्वरूप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br>
              <a:rPr altLang="en-IN" dirty="0" sz="3100" lang="en-US" smtClean="0">
                <a:solidFill>
                  <a:srgbClr val="002060"/>
                </a:solidFill>
              </a:rPr>
            </a:b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7</a:t>
            </a:r>
            <a:r>
              <a:rPr altLang="en-IN" dirty="0" sz="3100" lang="en-US" smtClean="0">
                <a:solidFill>
                  <a:srgbClr val="002060"/>
                </a:solidFill>
              </a:rPr>
              <a:t>)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altLang="en-IN" dirty="0" sz="3100" lang="en-US" smtClean="0">
                <a:solidFill>
                  <a:srgbClr val="002060"/>
                </a:solidFill>
              </a:rPr>
              <a:t>क्रमबद्ध स्वरूप</a:t>
            </a:r>
            <a:r>
              <a:rPr altLang="en-IN" dirty="0" sz="3100" lang="en-US" smtClean="0">
                <a:solidFill>
                  <a:srgbClr val="002060"/>
                </a:solidFill>
              </a:rPr>
              <a:t> </a:t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r>
              <a:rPr dirty="0" sz="2700" lang="en-IN" smtClean="0">
                <a:solidFill>
                  <a:srgbClr val="002060"/>
                </a:solidFill>
              </a:rPr>
              <a:t/>
            </a:r>
            <a:endParaRPr dirty="0" sz="4400" lang="en-IN">
              <a:solidFill>
                <a:srgbClr val="002060"/>
              </a:solidFill>
            </a:endParaRPr>
          </a:p>
        </p:txBody>
      </p:sp>
      <p:sp>
        <p:nvSpPr>
          <p:cNvPr id="1048599" name="Chevron 4"/>
          <p:cNvSpPr/>
          <p:nvPr/>
        </p:nvSpPr>
        <p:spPr>
          <a:xfrm>
            <a:off x="114300" y="698500"/>
            <a:ext cx="825500" cy="596900"/>
          </a:xfrm>
          <a:prstGeom prst="chevro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  <p:sndAc>
      <p:stSnd>
        <p:snd r:embed="rId1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37417"/>
          </a:xfrm>
        </p:spPr>
        <p:txBody>
          <a:bodyPr>
            <a:normAutofit fontScale="90000"/>
          </a:bodyPr>
          <a:p>
            <a:r>
              <a:rPr b="1" dirty="0" sz="4400" lang="en-IN" smtClean="0">
                <a:solidFill>
                  <a:srgbClr val="FF0000"/>
                </a:solidFill>
              </a:rPr>
              <a:t> </a:t>
            </a:r>
            <a:r>
              <a:rPr b="1" dirty="0" sz="4400" lang="en-IN" smtClean="0">
                <a:solidFill>
                  <a:srgbClr val="FF0000"/>
                </a:solidFill>
              </a:rPr>
              <a:t>प्राकृतिक</a:t>
            </a:r>
            <a:r>
              <a:rPr altLang="en-IN" b="1" dirty="0" sz="4400" lang="en-US" smtClean="0">
                <a:solidFill>
                  <a:srgbClr val="FF0000"/>
                </a:solidFill>
              </a:rPr>
              <a:t> भूगोलाची</a:t>
            </a:r>
            <a:r>
              <a:rPr altLang="en-IN" b="1" dirty="0" sz="4400" lang="en-US" smtClean="0">
                <a:solidFill>
                  <a:srgbClr val="FF0000"/>
                </a:solidFill>
              </a:rPr>
              <a:t> व्याप्ती</a:t>
            </a:r>
            <a:r>
              <a:rPr altLang="en-IN" b="1" dirty="0" sz="4400" lang="en-US" smtClean="0">
                <a:solidFill>
                  <a:srgbClr val="FF0000"/>
                </a:solidFill>
              </a:rPr>
              <a:t> </a:t>
            </a:r>
            <a:r>
              <a:rPr altLang="en-IN" b="1" dirty="0" sz="4400" lang="en-US" smtClean="0">
                <a:solidFill>
                  <a:srgbClr val="FF0000"/>
                </a:solidFill>
              </a:rPr>
              <a:t>:</a:t>
            </a:r>
            <a:r>
              <a:rPr altLang="en-IN" b="1" dirty="0" sz="4400" lang="en-US" smtClean="0">
                <a:solidFill>
                  <a:srgbClr val="FF0000"/>
                </a:solidFill>
              </a:rPr>
              <a:t>-</a:t>
            </a:r>
            <a:br>
              <a:rPr altLang="en-IN" b="1" dirty="0" sz="4400" lang="en-US" err="1" u="sng" smtClean="0">
                <a:solidFill>
                  <a:srgbClr val="FF0000"/>
                </a:solidFill>
              </a:rPr>
            </a:br>
            <a:r>
              <a:rPr b="1" dirty="0" sz="4400" lang="en-IN" u="sng" smtClean="0">
                <a:solidFill>
                  <a:srgbClr val="FF0000"/>
                </a:solidFill>
              </a:rPr>
              <a:t/>
            </a:r>
            <a:r>
              <a:rPr dirty="0" lang="en-IN" smtClean="0">
                <a:solidFill>
                  <a:srgbClr val="002060"/>
                </a:solidFill>
              </a:rPr>
              <a:t/>
            </a:r>
            <a:r>
              <a:rPr dirty="0" sz="3100" lang="en-IN" smtClean="0">
                <a:solidFill>
                  <a:srgbClr val="002060"/>
                </a:solidFill>
              </a:rPr>
              <a:t>1) </a:t>
            </a:r>
            <a:r>
              <a:rPr dirty="0" sz="3100" lang="en-IN" err="1" smtClean="0">
                <a:solidFill>
                  <a:srgbClr val="002060"/>
                </a:solidFill>
              </a:rPr>
              <a:t>शिलावरण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: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-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br>
              <a:rPr altLang="en-IN" dirty="0" sz="3100" lang="en-US" err="1" smtClean="0">
                <a:solidFill>
                  <a:srgbClr val="002060"/>
                </a:solidFill>
              </a:rPr>
            </a:b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पृथ्वीच्या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सर्वात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वरच्या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घनरूप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स्तराला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शिलावरण असे म्हणतात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.</a:t>
            </a:r>
            <a:br>
              <a:rPr altLang="en-IN" dirty="0" sz="3100" lang="en-US" err="1" smtClean="0">
                <a:solidFill>
                  <a:srgbClr val="002060"/>
                </a:solidFill>
              </a:rPr>
            </a:br>
            <a:r>
              <a:rPr altLang="en-IN" dirty="0" sz="3100" lang="en-US" err="1" smtClean="0">
                <a:solidFill>
                  <a:srgbClr val="002060"/>
                </a:solidFill>
              </a:rPr>
              <a:t>2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)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वातावरण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: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-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br>
              <a:rPr altLang="en-IN" dirty="0" sz="3100" lang="en-US" err="1" smtClean="0">
                <a:solidFill>
                  <a:srgbClr val="002060"/>
                </a:solidFill>
              </a:rPr>
            </a:b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पृथ्वीच्या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सभोवताली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असलेल्या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वायूच्या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आवरणाला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वातावरण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असे म्हणतात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.</a:t>
            </a:r>
            <a:br>
              <a:rPr altLang="en-IN" dirty="0" sz="3100" lang="en-US" err="1" smtClean="0">
                <a:solidFill>
                  <a:srgbClr val="002060"/>
                </a:solidFill>
              </a:rPr>
            </a:br>
            <a:r>
              <a:rPr altLang="en-US" dirty="0" sz="3100" lang="en-IN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3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)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जलावरण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: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-</a:t>
            </a:r>
            <a:br>
              <a:rPr altLang="en-IN" dirty="0" sz="3100" lang="en-US" err="1" smtClean="0">
                <a:solidFill>
                  <a:srgbClr val="002060"/>
                </a:solidFill>
              </a:rPr>
            </a:b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पृथ्वीवरील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जलाने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व्यापलेल्या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भागाला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जलावरण असे म्हणतात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.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br>
              <a:rPr altLang="en-IN" dirty="0" sz="3100" lang="en-US" err="1" smtClean="0">
                <a:solidFill>
                  <a:srgbClr val="002060"/>
                </a:solidFill>
              </a:rPr>
            </a:br>
            <a:r>
              <a:rPr altLang="en-IN" dirty="0" sz="3100" lang="en-US" err="1" smtClean="0">
                <a:solidFill>
                  <a:srgbClr val="002060"/>
                </a:solidFill>
              </a:rPr>
              <a:t>4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)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जिवावरण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: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-</a:t>
            </a:r>
            <a:br>
              <a:rPr altLang="en-IN" dirty="0" sz="3100" lang="en-US" err="1" smtClean="0">
                <a:solidFill>
                  <a:srgbClr val="002060"/>
                </a:solidFill>
              </a:rPr>
            </a:b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altLang="en-US" dirty="0" sz="3100" lang="en-IN" err="1" smtClean="0">
                <a:solidFill>
                  <a:srgbClr val="002060"/>
                </a:solidFill>
              </a:rPr>
              <a:t>सजीवांचे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अस्तित्व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ज्या थरांमध्ये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आढळते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त्या थराला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जीवावरण असे म्हणतात</a:t>
            </a:r>
            <a:r>
              <a:rPr altLang="en-IN" dirty="0" sz="3100" lang="en-US" err="1" smtClean="0">
                <a:solidFill>
                  <a:srgbClr val="002060"/>
                </a:solidFill>
              </a:rPr>
              <a:t> </a:t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r>
              <a:rPr dirty="0" sz="3100" lang="en-IN" smtClean="0">
                <a:solidFill>
                  <a:srgbClr val="002060"/>
                </a:solidFill>
              </a:rPr>
              <a:t/>
            </a:r>
            <a:endParaRPr dirty="0" lang="en-IN">
              <a:solidFill>
                <a:srgbClr val="002060"/>
              </a:solidFill>
            </a:endParaRPr>
          </a:p>
        </p:txBody>
      </p:sp>
      <p:sp>
        <p:nvSpPr>
          <p:cNvPr id="1048597" name="Chevron 2"/>
          <p:cNvSpPr/>
          <p:nvPr/>
        </p:nvSpPr>
        <p:spPr>
          <a:xfrm>
            <a:off x="0" y="609600"/>
            <a:ext cx="685800" cy="711200"/>
          </a:xfrm>
          <a:prstGeom prst="chevro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  <p:sndAc>
      <p:stSnd>
        <p:snd r:embed="rId1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38407"/>
          </a:xfrm>
        </p:spPr>
        <p:txBody>
          <a:bodyPr>
            <a:normAutofit/>
          </a:bodyPr>
          <a:p>
            <a:r>
              <a:rPr altLang="en-IN" dirty="0" sz="2400" lang="en-IN" smtClean="0">
                <a:solidFill>
                  <a:srgbClr val="0070C0"/>
                </a:solidFill>
              </a:rPr>
              <a:t>प्राकृतिक</a:t>
            </a:r>
            <a:r>
              <a:rPr altLang="en-IN" dirty="0" sz="2400" lang="en-US" smtClean="0">
                <a:solidFill>
                  <a:srgbClr val="0070C0"/>
                </a:solidFill>
              </a:rPr>
              <a:t> भूगोलाच्या</a:t>
            </a:r>
            <a:r>
              <a:rPr altLang="en-IN" dirty="0" sz="2400" lang="en-US" smtClean="0">
                <a:solidFill>
                  <a:srgbClr val="0070C0"/>
                </a:solidFill>
              </a:rPr>
              <a:t> उपशाखा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:</a:t>
            </a:r>
            <a:r>
              <a:rPr altLang="en-IN" dirty="0" sz="2400" lang="en-US" smtClean="0">
                <a:solidFill>
                  <a:srgbClr val="0070C0"/>
                </a:solidFill>
              </a:rPr>
              <a:t>-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1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खगोलीय भूगोल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2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भूरूपशास्त्र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3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मृदा भूगोल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4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भूगर्भशास्त्र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5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हवामान शास्त्र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6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वातावरणशास्त्र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7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सागरी भूगोल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8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जैविक भूगोल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br>
              <a:rPr altLang="en-IN" dirty="0" sz="2400" lang="en-US" smtClean="0">
                <a:solidFill>
                  <a:srgbClr val="0070C0"/>
                </a:solidFill>
              </a:rPr>
            </a:b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 </a:t>
            </a:r>
            <a:r>
              <a:rPr altLang="en-IN" dirty="0" sz="2400" lang="en-US" smtClean="0">
                <a:solidFill>
                  <a:srgbClr val="0070C0"/>
                </a:solidFill>
              </a:rPr>
              <a:t>9</a:t>
            </a:r>
            <a:r>
              <a:rPr altLang="en-IN" dirty="0" sz="2400" lang="en-US" smtClean="0">
                <a:solidFill>
                  <a:srgbClr val="0070C0"/>
                </a:solidFill>
              </a:rPr>
              <a:t>)</a:t>
            </a:r>
            <a:r>
              <a:rPr altLang="en-IN" dirty="0" sz="2400" lang="en-US" smtClean="0">
                <a:solidFill>
                  <a:srgbClr val="0070C0"/>
                </a:solidFill>
              </a:rPr>
              <a:t>पर्यावरणीय भूगोल</a:t>
            </a:r>
            <a:r>
              <a:rPr dirty="0" sz="2400" lang="en-IN" smtClean="0">
                <a:solidFill>
                  <a:srgbClr val="0070C0"/>
                </a:solidFill>
              </a:rPr>
              <a:t/>
            </a:r>
            <a:r>
              <a:rPr dirty="0" sz="2400" lang="en-IN" smtClean="0">
                <a:solidFill>
                  <a:srgbClr val="0070C0"/>
                </a:solidFill>
              </a:rPr>
              <a:t/>
            </a:r>
            <a:endParaRPr dirty="0" lang="en-IN">
              <a:solidFill>
                <a:srgbClr val="0070C0"/>
              </a:solidFill>
            </a:endParaRPr>
          </a:p>
        </p:txBody>
      </p:sp>
      <p:sp>
        <p:nvSpPr>
          <p:cNvPr id="1048595" name="Chevron 2"/>
          <p:cNvSpPr/>
          <p:nvPr/>
        </p:nvSpPr>
        <p:spPr>
          <a:xfrm>
            <a:off x="0" y="711200"/>
            <a:ext cx="546100" cy="558800"/>
          </a:xfrm>
          <a:prstGeom prst="chevro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70005"/>
          </a:xfrm>
        </p:spPr>
        <p:txBody>
          <a:bodyPr/>
          <a:p>
            <a:r>
              <a:rPr altLang="mr-IN" lang="en-US"/>
              <a:t> </a:t>
            </a:r>
            <a:r>
              <a:rPr altLang="en-US" lang="mr-IN"/>
              <a:t>संदर्भसूची</a:t>
            </a:r>
            <a:r>
              <a:rPr altLang="mr-IN" lang="en-US"/>
              <a:t> </a:t>
            </a:r>
            <a:r>
              <a:rPr altLang="mr-IN" lang="en-US"/>
              <a:t>:</a:t>
            </a:r>
            <a:r>
              <a:rPr altLang="mr-IN" lang="en-US"/>
              <a:t>-</a:t>
            </a:r>
            <a:br>
              <a:rPr altLang="mr-IN" lang="en-US"/>
            </a:b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en-US" lang="mr-IN"/>
              <a:t>प्राकृतिक भूगोल</a:t>
            </a:r>
            <a:r>
              <a:rPr altLang="mr-IN" lang="en-US"/>
              <a:t> </a:t>
            </a:r>
            <a:br>
              <a:rPr altLang="mr-IN" lang="en-US"/>
            </a:b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(</a:t>
            </a:r>
            <a:r>
              <a:rPr altLang="en-US" lang="mr-IN"/>
              <a:t>डॉ</a:t>
            </a:r>
            <a:r>
              <a:rPr altLang="mr-IN" lang="en-US"/>
              <a:t>.</a:t>
            </a:r>
            <a:r>
              <a:rPr altLang="mr-IN" lang="en-US"/>
              <a:t> ज्योतीराम</a:t>
            </a:r>
            <a:r>
              <a:rPr altLang="mr-IN" lang="en-US"/>
              <a:t> चंद्रकांत मोर</a:t>
            </a:r>
            <a:r>
              <a:rPr altLang="mr-IN" lang="en-US"/>
              <a:t>े</a:t>
            </a:r>
            <a:r>
              <a:rPr altLang="mr-IN" lang="en-US"/>
              <a:t> </a:t>
            </a:r>
            <a:r>
              <a:rPr altLang="mr-IN" lang="en-US"/>
              <a:t>,</a:t>
            </a:r>
            <a:r>
              <a:rPr altLang="mr-IN" lang="en-US"/>
              <a:t>ड</a:t>
            </a:r>
            <a:r>
              <a:rPr altLang="mr-IN" lang="en-US"/>
              <a:t>ॉ</a:t>
            </a:r>
            <a:r>
              <a:rPr altLang="mr-IN" lang="en-US"/>
              <a:t>.</a:t>
            </a:r>
            <a:r>
              <a:rPr altLang="mr-IN" lang="en-US"/>
              <a:t>संजय</a:t>
            </a:r>
            <a:r>
              <a:rPr altLang="mr-IN" lang="en-US"/>
              <a:t> दग</a:t>
            </a:r>
            <a:r>
              <a:rPr altLang="en-US" lang="mr-IN"/>
              <a:t>ू</a:t>
            </a:r>
            <a:r>
              <a:rPr altLang="mr-IN" lang="en-US"/>
              <a:t> </a:t>
            </a:r>
            <a:r>
              <a:rPr altLang="mr-IN" lang="en-US"/>
              <a:t>पगार</a:t>
            </a:r>
            <a:r>
              <a:rPr altLang="mr-IN" lang="en-US"/>
              <a:t> </a:t>
            </a:r>
            <a:r>
              <a:rPr altLang="mr-IN" lang="en-US"/>
              <a:t>,</a:t>
            </a:r>
            <a:r>
              <a:rPr altLang="mr-IN" lang="en-US"/>
              <a:t>अशोक मारुती थोरात</a:t>
            </a:r>
            <a:r>
              <a:rPr altLang="mr-IN" lang="en-US"/>
              <a:t> </a:t>
            </a:r>
            <a:r>
              <a:rPr altLang="mr-IN" lang="en-US"/>
              <a:t>)</a:t>
            </a:r>
            <a:r>
              <a:rPr altLang="mr-IN" lang="en-US"/>
              <a:t>निराली प्रकाशन</a:t>
            </a:r>
            <a:r>
              <a:rPr altLang="mr-IN" lang="en-US"/>
              <a:t>.</a:t>
            </a:r>
            <a:br>
              <a:rPr altLang="mr-IN" lang="en-US"/>
            </a:br>
            <a:br>
              <a:rPr altLang="mr-IN" lang="en-US"/>
            </a:b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mr-IN" lang="en-US"/>
              <a:t> </a:t>
            </a:r>
            <a:r>
              <a:rPr altLang="en-US" lang="mr-IN"/>
              <a:t>धन्यवाद</a:t>
            </a:r>
            <a:r>
              <a:rPr altLang="mr-IN" lang="en-US"/>
              <a:t>.</a:t>
            </a:r>
            <a:r>
              <a:rPr altLang="mr-IN" lang="en-US"/>
              <a:t>.</a:t>
            </a:r>
            <a:r>
              <a:rPr altLang="mr-IN" lang="en-US"/>
              <a:t>.</a:t>
            </a:r>
            <a:r>
              <a:rPr altLang="mr-IN" lang="en-US"/>
              <a:t>.</a:t>
            </a:r>
            <a:r>
              <a:rPr altLang="mr-IN" lang="en-US"/>
              <a:t>.</a:t>
            </a:r>
            <a:r>
              <a:rPr altLang="mr-IN" lang="en-US"/>
              <a:t>.</a:t>
            </a:r>
            <a:r>
              <a:rPr altLang="mr-IN" lang="en-US"/>
              <a:t>.</a:t>
            </a:r>
            <a:br>
              <a:rPr altLang="mr-IN" lang="en-US"/>
            </a:br>
            <a:br>
              <a:rPr altLang="mr-IN" lang="en-US"/>
            </a:br>
            <a:endParaRPr lang="mr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Yellow">
      <a:dk1>
        <a:sysClr lastClr="000000" val="windowText"/>
      </a:dk1>
      <a:lt1>
        <a:sysClr lastClr="FFFFFF" val="window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सुस्वागतम्</dc:title>
  <dc:creator>Admin</dc:creator>
  <cp:lastModifiedBy>Administrator</cp:lastModifiedBy>
  <dcterms:created xsi:type="dcterms:W3CDTF">2016-09-13T22:57:30Z</dcterms:created>
  <dcterms:modified xsi:type="dcterms:W3CDTF">2020-07-11T14:24:59Z</dcterms:modified>
</cp:coreProperties>
</file>